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7"/>
  </p:notesMasterIdLst>
  <p:sldIdLst>
    <p:sldId id="256" r:id="rId2"/>
    <p:sldId id="286" r:id="rId3"/>
    <p:sldId id="261" r:id="rId4"/>
    <p:sldId id="267" r:id="rId5"/>
    <p:sldId id="287" r:id="rId6"/>
    <p:sldId id="284" r:id="rId7"/>
    <p:sldId id="282" r:id="rId8"/>
    <p:sldId id="283" r:id="rId9"/>
    <p:sldId id="288" r:id="rId10"/>
    <p:sldId id="290" r:id="rId11"/>
    <p:sldId id="293" r:id="rId12"/>
    <p:sldId id="294" r:id="rId13"/>
    <p:sldId id="360" r:id="rId14"/>
    <p:sldId id="362" r:id="rId15"/>
    <p:sldId id="364" r:id="rId16"/>
    <p:sldId id="334" r:id="rId17"/>
    <p:sldId id="316" r:id="rId18"/>
    <p:sldId id="317" r:id="rId19"/>
    <p:sldId id="318" r:id="rId20"/>
    <p:sldId id="319" r:id="rId21"/>
    <p:sldId id="257" r:id="rId22"/>
    <p:sldId id="303" r:id="rId23"/>
    <p:sldId id="308" r:id="rId24"/>
    <p:sldId id="322" r:id="rId25"/>
    <p:sldId id="356" r:id="rId26"/>
    <p:sldId id="295" r:id="rId27"/>
    <p:sldId id="297" r:id="rId28"/>
    <p:sldId id="299" r:id="rId29"/>
    <p:sldId id="309" r:id="rId30"/>
    <p:sldId id="327" r:id="rId31"/>
    <p:sldId id="340" r:id="rId32"/>
    <p:sldId id="339" r:id="rId33"/>
    <p:sldId id="354" r:id="rId34"/>
    <p:sldId id="355" r:id="rId35"/>
    <p:sldId id="358" r:id="rId36"/>
    <p:sldId id="331" r:id="rId37"/>
    <p:sldId id="321" r:id="rId38"/>
    <p:sldId id="329" r:id="rId39"/>
    <p:sldId id="333" r:id="rId40"/>
    <p:sldId id="301" r:id="rId41"/>
    <p:sldId id="258" r:id="rId42"/>
    <p:sldId id="306" r:id="rId43"/>
    <p:sldId id="302" r:id="rId44"/>
    <p:sldId id="343" r:id="rId45"/>
    <p:sldId id="342" r:id="rId46"/>
    <p:sldId id="338" r:id="rId47"/>
    <p:sldId id="344" r:id="rId48"/>
    <p:sldId id="346" r:id="rId49"/>
    <p:sldId id="348" r:id="rId50"/>
    <p:sldId id="353" r:id="rId51"/>
    <p:sldId id="352" r:id="rId52"/>
    <p:sldId id="349" r:id="rId53"/>
    <p:sldId id="335" r:id="rId54"/>
    <p:sldId id="311" r:id="rId55"/>
    <p:sldId id="350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0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3" autoAdjust="0"/>
    <p:restoredTop sz="90653" autoAdjust="0"/>
  </p:normalViewPr>
  <p:slideViewPr>
    <p:cSldViewPr>
      <p:cViewPr varScale="1">
        <p:scale>
          <a:sx n="64" d="100"/>
          <a:sy n="64" d="100"/>
        </p:scale>
        <p:origin x="-10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6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57E182-7E74-4B32-A54E-13AD38EA7CAF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69F8BB-916B-4FCE-98FC-AB3BE660B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02E8C-F48E-409F-ACF4-CD8E2CB619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9F8BB-916B-4FCE-98FC-AB3BE660BF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FA72F-AEFC-4311-9884-7C56F647913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7B80D-8CA7-4869-9000-ECB52D1FC8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9F8BB-916B-4FCE-98FC-AB3BE660BF4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9F8BB-916B-4FCE-98FC-AB3BE660BF4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9F8BB-916B-4FCE-98FC-AB3BE660BF4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580C8-775E-4368-A88F-E326DFD119A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3DCCD-C6BE-441E-884D-5AE838CB59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D1876-3211-4045-8F7D-8048170105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670EC-3738-4989-86D4-1E44F472A5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87062-8F71-4D05-AFD8-378EBBC421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98F67-9095-41E1-8149-C9885498DF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CCE88-3F7B-4B02-A6E5-C2809030F0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D8A-8DE2-439B-A300-470A29307AD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001000" y="62484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38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BBF3B4-67CF-4852-B306-2252E75B79D5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59AC-D30A-4FEF-ACEC-C592CEF8B9C1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083D-A0E8-498F-A7FD-E64EAC71878D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4DFF-D6C4-4EE8-9EA1-9C413A73ABA8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FAF6-6888-46EA-8A3E-80C396E30556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1B1E-A2DD-43D6-8073-DE1F3412AA5A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430A-7CF1-4EC2-A982-87DA73D730DC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FA4E-0F68-4292-BAEC-674899AD810A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2AB2-3FE3-46C9-B189-A01EDA027CE5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1E55-7573-45F4-8BC9-728CB930E40D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AB17-0E34-4474-8EED-4712FE96423D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1591-A8AF-4785-9F27-AB7015315C1B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3C71B6-1A31-4B4B-AB5D-9B3EEDD59F3D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AutoShape 7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924800" y="64770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AutoShape 8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458200" y="64770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AutoShape 9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723900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ccartlk@alvern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vcell.ndsu.edu/animations/insulinsignaling/movie-flash.htm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hyperlink" Target="Maturity%20onset%20Diabetes%20of%20the%20Young.ppt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clipartguide.com/_pages/0511-0811-1717-0452.html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 txBox="1">
            <a:spLocks noChangeArrowheads="1"/>
          </p:cNvSpPr>
          <p:nvPr/>
        </p:nvSpPr>
        <p:spPr bwMode="auto">
          <a:xfrm>
            <a:off x="1295400" y="6858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Monogenic Diabetes:  </a:t>
            </a:r>
            <a:r>
              <a:rPr lang="en-US" sz="3600" dirty="0"/>
              <a:t>The genetic connection</a:t>
            </a:r>
          </a:p>
        </p:txBody>
      </p:sp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743200" y="4724400"/>
            <a:ext cx="3657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Linda McCarthy RN BSN</a:t>
            </a:r>
          </a:p>
          <a:p>
            <a:pPr algn="ctr">
              <a:spcBef>
                <a:spcPct val="50000"/>
              </a:spcBef>
            </a:pPr>
            <a:r>
              <a:rPr lang="en-US">
                <a:hlinkClick r:id="rId3"/>
              </a:rPr>
              <a:t>mccartlk@alverno.edu</a:t>
            </a:r>
            <a:endParaRPr lang="en-US"/>
          </a:p>
          <a:p>
            <a:pPr algn="ctr">
              <a:spcBef>
                <a:spcPct val="50000"/>
              </a:spcBef>
            </a:pPr>
            <a:r>
              <a:rPr lang="en-US"/>
              <a:t>MSN 621, Spring 2010</a:t>
            </a:r>
          </a:p>
          <a:p>
            <a:pPr algn="ctr">
              <a:spcBef>
                <a:spcPct val="50000"/>
              </a:spcBef>
            </a:pPr>
            <a:r>
              <a:rPr lang="en-US"/>
              <a:t>Alverno College</a:t>
            </a:r>
          </a:p>
        </p:txBody>
      </p:sp>
      <p:pic>
        <p:nvPicPr>
          <p:cNvPr id="15363" name="Picture 16" descr="MMj0296822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362200"/>
            <a:ext cx="1382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143000" y="457200"/>
            <a:ext cx="6781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000" dirty="0"/>
              <a:t>Which type of diabetes is most common</a:t>
            </a:r>
            <a:r>
              <a:rPr lang="en-US" sz="4800" dirty="0"/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2133600"/>
            <a:ext cx="472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Type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200400"/>
            <a:ext cx="480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Type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426720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MODY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541020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Gestational Diabetes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3200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Correct, accts for 90-95%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5600" y="42672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20574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5600" y="54102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447800" y="7620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52400" y="685800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400" dirty="0"/>
              <a:t>How is Diabetes Diagnosed</a:t>
            </a:r>
            <a:r>
              <a:rPr lang="en-US" sz="4400" dirty="0" smtClean="0"/>
              <a:t>?</a:t>
            </a:r>
          </a:p>
          <a:p>
            <a:pPr algn="ctr"/>
            <a:r>
              <a:rPr lang="en-US" sz="2400" dirty="0" smtClean="0"/>
              <a:t>(Click on letter below for correct answer) </a:t>
            </a:r>
            <a:endParaRPr lang="en-US" sz="2400" dirty="0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62000" y="2819400"/>
            <a:ext cx="632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/>
            <a:r>
              <a:rPr lang="en-US" sz="2800"/>
              <a:t>b.  Symptoms of fatigue, polydypsia and polyuria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685800" y="3810000"/>
            <a:ext cx="601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/>
              <a:t>c.  A single A1C level of  greater than or equal to 6.5%</a:t>
            </a:r>
          </a:p>
        </p:txBody>
      </p:sp>
      <p:pic>
        <p:nvPicPr>
          <p:cNvPr id="29701" name="Picture 2" descr="C:\Documents and Settings\Linda McCarthy\Local Settings\Temporary Internet Files\Content.IE5\JDNNRA3M\MCj043985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657600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990600" y="2971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762000" y="182880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/>
            <a:r>
              <a:rPr lang="en-US" sz="2800" dirty="0"/>
              <a:t>a.  2 Separate Fasting Plasma Glucose levels greater than or equal to126 mg/dl.</a:t>
            </a: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762000" y="48768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d.   A Finger stick &gt; 126.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2800" y="2895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43434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54864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7315200" y="5334000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Clipart,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6553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Correct</a:t>
            </a:r>
            <a:r>
              <a:rPr lang="en-US" dirty="0"/>
              <a:t>,  Diabetes is diagnosed by 2 fasting blood sugar levels over 126 or 2 A1C levels greater than or equal to 6.5%.  It is not diagnosed based on symptoms alone. </a:t>
            </a:r>
          </a:p>
        </p:txBody>
      </p:sp>
      <p:pic>
        <p:nvPicPr>
          <p:cNvPr id="30722" name="Picture 2" descr="C:\Documents and Settings\Linda McCarthy\Local Settings\Temporary Internet Files\Content.IE5\OEW7N87F\MCj04404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368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676400" y="3505200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Great job!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52400" y="685800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 </a:t>
            </a:r>
            <a:endParaRPr lang="en-US" sz="4400" dirty="0" smtClean="0"/>
          </a:p>
          <a:p>
            <a:pPr algn="ctr"/>
            <a:r>
              <a:rPr lang="en-US" sz="2400" dirty="0" smtClean="0"/>
              <a:t>(Click on </a:t>
            </a:r>
            <a:r>
              <a:rPr lang="en-US" sz="2400" b="1" dirty="0" smtClean="0"/>
              <a:t>letter</a:t>
            </a:r>
            <a:r>
              <a:rPr lang="en-US" sz="2400" dirty="0" smtClean="0"/>
              <a:t> below for correct answer) </a:t>
            </a:r>
            <a:endParaRPr lang="en-US" sz="2400" dirty="0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62000" y="2819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/>
            <a:r>
              <a:rPr lang="en-US" sz="2800" dirty="0"/>
              <a:t>b.  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685800" y="38100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dirty="0" smtClean="0"/>
              <a:t>c.</a:t>
            </a:r>
            <a:endParaRPr lang="en-US" sz="2800" dirty="0"/>
          </a:p>
        </p:txBody>
      </p:sp>
      <p:pic>
        <p:nvPicPr>
          <p:cNvPr id="29701" name="Picture 2" descr="C:\Documents and Settings\Linda McCarthy\Local Settings\Temporary Internet Files\Content.IE5\JDNNRA3M\MCj043985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657600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990600" y="2971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762000" y="18288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/>
            <a:r>
              <a:rPr lang="en-US" sz="2800" dirty="0"/>
              <a:t>a.  </a:t>
            </a: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762000" y="48768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d.  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191000" y="2895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2400" y="39624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Correct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4876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7315200" y="5334000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Clipart, 2007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7800" y="685800"/>
            <a:ext cx="6094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DM is caused by a lack of</a:t>
            </a:r>
            <a:r>
              <a:rPr lang="en-US" dirty="0" smtClean="0"/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7800" y="1981200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hlinkClick r:id="rId3" action="ppaction://hlinksldjump" tooltip="a process in which the liver synthesizes glucose from amino acids, glycerol, and lactic acid"/>
              </a:rPr>
              <a:t>gluconeogenesis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76400" y="28194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glucagon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38862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insulin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49530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Fatty Acids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29200" y="19812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52400" y="685800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 </a:t>
            </a:r>
            <a:endParaRPr lang="en-US" sz="4400" dirty="0" smtClean="0"/>
          </a:p>
          <a:p>
            <a:pPr algn="ctr"/>
            <a:r>
              <a:rPr lang="en-US" sz="2400" dirty="0" smtClean="0"/>
              <a:t>(Click on letter below for correct answer) </a:t>
            </a:r>
            <a:endParaRPr lang="en-US" sz="2400" dirty="0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62000" y="2819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/>
            <a:r>
              <a:rPr lang="en-US" sz="2800" dirty="0"/>
              <a:t>b.  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685800" y="38100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 smtClean="0"/>
              <a:t>c.</a:t>
            </a:r>
            <a:endParaRPr lang="en-US" sz="2800" dirty="0"/>
          </a:p>
        </p:txBody>
      </p:sp>
      <p:pic>
        <p:nvPicPr>
          <p:cNvPr id="29701" name="Picture 2" descr="C:\Documents and Settings\Linda McCarthy\Local Settings\Temporary Internet Files\Content.IE5\JDNNRA3M\MCj043985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752600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990600" y="2971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 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762000" y="18288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/>
            <a:r>
              <a:rPr lang="en-US" sz="2800" dirty="0"/>
              <a:t>a.  </a:t>
            </a: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762000" y="48768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d.  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953000" y="2895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39624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Correct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4876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7467600" y="34290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Clipart, 2007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1" y="152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Which of the following is </a:t>
            </a:r>
            <a:r>
              <a:rPr lang="en-US" sz="3600" b="1" dirty="0" smtClean="0">
                <a:solidFill>
                  <a:schemeClr val="tx2"/>
                </a:solidFill>
              </a:rPr>
              <a:t>not</a:t>
            </a:r>
            <a:r>
              <a:rPr lang="en-US" sz="3600" dirty="0" smtClean="0"/>
              <a:t> a symptom </a:t>
            </a:r>
          </a:p>
          <a:p>
            <a:r>
              <a:rPr lang="en-US" sz="3600" dirty="0" smtClean="0"/>
              <a:t>of diabetes</a:t>
            </a:r>
            <a:endParaRPr lang="en-US" sz="36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029200" y="19812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00200" y="19812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polydipsia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676400" y="28956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polyuria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676400" y="39624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Water retention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6400" y="49530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polyphagia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52400" y="685800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 </a:t>
            </a:r>
            <a:endParaRPr lang="en-US" sz="4400" dirty="0" smtClean="0"/>
          </a:p>
          <a:p>
            <a:pPr algn="ctr"/>
            <a:r>
              <a:rPr lang="en-US" sz="2400" dirty="0" smtClean="0"/>
              <a:t>(Click on letter below for correct answer) </a:t>
            </a:r>
            <a:endParaRPr lang="en-US" sz="2400" dirty="0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62000" y="28194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/>
            <a:r>
              <a:rPr lang="en-US" sz="2800" dirty="0"/>
              <a:t>b.  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685800" y="38100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 smtClean="0"/>
              <a:t>c.</a:t>
            </a:r>
            <a:endParaRPr lang="en-US" sz="2800" dirty="0"/>
          </a:p>
        </p:txBody>
      </p:sp>
      <p:pic>
        <p:nvPicPr>
          <p:cNvPr id="29701" name="Picture 2" descr="C:\Documents and Settings\Linda McCarthy\Local Settings\Temporary Internet Files\Content.IE5\JDNNRA3M\MCj043985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657600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762000" y="2971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 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685800" y="18288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/>
            <a:r>
              <a:rPr lang="en-US" sz="2800" dirty="0"/>
              <a:t>a.  </a:t>
            </a: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685800" y="4876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d.  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953000" y="2895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39624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Correct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4876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7315200" y="5334000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Clipart, 2007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9812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No, try again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" y="152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Insulin is a hormone produced by what cells? </a:t>
            </a:r>
            <a:endParaRPr lang="en-US" sz="36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1676400" y="20574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neutrophils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1752600" y="29718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Red blood cells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05000" y="39624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beta cells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28800" y="49530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T-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Let’s review Insulin Signaling Pathways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0574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 the link below for a </a:t>
            </a:r>
            <a:r>
              <a:rPr lang="en-US" sz="2800" dirty="0" smtClean="0"/>
              <a:t> </a:t>
            </a:r>
            <a:r>
              <a:rPr lang="en-US" sz="2800" dirty="0" smtClean="0"/>
              <a:t>review of  Normal Insulin secretion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>
            <a:off x="6629400" y="1371600"/>
            <a:ext cx="484632" cy="1359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480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http://vcell.ndsu.edu/animations/insulinsignaling/movie-flash.htm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5715000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Animation used with permission Dr Phil </a:t>
            </a:r>
            <a:r>
              <a:rPr lang="en-US" sz="1000" dirty="0" err="1" smtClean="0"/>
              <a:t>McClean</a:t>
            </a:r>
            <a:r>
              <a:rPr lang="en-US" sz="1000" dirty="0" smtClean="0"/>
              <a:t>, NDSU, April, 2010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2895600" cy="258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Study: Monogenic diabetes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345782" cy="36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14400" y="2133600"/>
            <a:ext cx="28194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Autosomal</a:t>
            </a:r>
            <a:r>
              <a:rPr lang="en-US" sz="2800" dirty="0" smtClean="0"/>
              <a:t> Dominant Inheritance:  Family with 4 children.  Dad &amp; 2 of the 4 children have MODY.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791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Clipart, 2007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Diagnosis:  father, 1991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267200" cy="4800600"/>
          </a:xfrm>
        </p:spPr>
        <p:txBody>
          <a:bodyPr/>
          <a:lstStyle/>
          <a:p>
            <a:r>
              <a:rPr lang="en-US" dirty="0" smtClean="0"/>
              <a:t>Diagnosed at age 29.   Thin body </a:t>
            </a:r>
            <a:r>
              <a:rPr lang="en-US" dirty="0" err="1" smtClean="0"/>
              <a:t>habitus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symptoms in childhood.  Did notice wt loss in college, attributed to exercise.   1 sibling with pre-diabetes.</a:t>
            </a:r>
          </a:p>
          <a:p>
            <a:r>
              <a:rPr lang="en-US" dirty="0" smtClean="0"/>
              <a:t>Grandparents on both sides had “old age onset” diabetes.</a:t>
            </a:r>
          </a:p>
          <a:p>
            <a:r>
              <a:rPr lang="en-US" dirty="0" smtClean="0"/>
              <a:t>Treatment: initially diet / exercise, then sulfonylurea,  now </a:t>
            </a:r>
            <a:r>
              <a:rPr lang="en-US" dirty="0" err="1" smtClean="0"/>
              <a:t>Lantus</a:t>
            </a:r>
            <a:r>
              <a:rPr lang="en-US" dirty="0" smtClean="0"/>
              <a:t> / </a:t>
            </a:r>
            <a:r>
              <a:rPr lang="en-US" dirty="0" err="1" smtClean="0"/>
              <a:t>humalog</a:t>
            </a:r>
            <a:r>
              <a:rPr lang="en-US" dirty="0" smtClean="0"/>
              <a:t>. No genetic testing done.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987800" cy="29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0" y="5257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Clip art,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Diagnosis: oldest son, 2004</a:t>
            </a:r>
          </a:p>
        </p:txBody>
      </p:sp>
      <p:sp>
        <p:nvSpPr>
          <p:cNvPr id="41987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/>
          <a:p>
            <a:r>
              <a:rPr lang="en-US" dirty="0" smtClean="0"/>
              <a:t>Age 18.</a:t>
            </a:r>
          </a:p>
          <a:p>
            <a:r>
              <a:rPr lang="en-US" dirty="0" smtClean="0"/>
              <a:t>Thin, athletic, runner.</a:t>
            </a:r>
          </a:p>
          <a:p>
            <a:r>
              <a:rPr lang="en-US" dirty="0" smtClean="0"/>
              <a:t>No apparent symptoms</a:t>
            </a:r>
          </a:p>
          <a:p>
            <a:r>
              <a:rPr lang="en-US" dirty="0" smtClean="0"/>
              <a:t>Treatment: initially diet / exercise, added </a:t>
            </a:r>
            <a:r>
              <a:rPr lang="en-US" dirty="0" err="1" smtClean="0"/>
              <a:t>glimiperide</a:t>
            </a:r>
            <a:r>
              <a:rPr lang="en-US" dirty="0" smtClean="0"/>
              <a:t>, and </a:t>
            </a:r>
            <a:r>
              <a:rPr lang="en-US" dirty="0" err="1" smtClean="0"/>
              <a:t>Lantus</a:t>
            </a:r>
            <a:r>
              <a:rPr lang="en-US" dirty="0" smtClean="0"/>
              <a:t>. No genetic testing was done.</a:t>
            </a:r>
          </a:p>
        </p:txBody>
      </p:sp>
      <p:pic>
        <p:nvPicPr>
          <p:cNvPr id="17416" name="Picture 8" descr="C:\Documents and Settings\Linda McCarthy\Local Settings\Temporary Internet Files\Content.IE5\1RSL04LV\MCj015015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761857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Clip Art,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Tutorial Directions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66800"/>
            <a:ext cx="7239000" cy="3733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Click on                to go to previous slide.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Click on  	      to go to next slide or section.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Click </a:t>
            </a:r>
            <a:r>
              <a:rPr lang="en-US" sz="2000" dirty="0" smtClean="0"/>
              <a:t>on                  to go back to home page.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Click on or hover over  the underlined words for explanation.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Action Button: Back or Previous 7">
            <a:hlinkClick r:id="" action="ppaction://noaction" highlightClick="1"/>
          </p:cNvPr>
          <p:cNvSpPr/>
          <p:nvPr/>
        </p:nvSpPr>
        <p:spPr>
          <a:xfrm>
            <a:off x="2133600" y="1066800"/>
            <a:ext cx="533400" cy="5635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2057400" y="2819400"/>
            <a:ext cx="685800" cy="6397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Action Button: Forward or Next 13">
            <a:hlinkClick r:id="" action="ppaction://noaction" highlightClick="1"/>
          </p:cNvPr>
          <p:cNvSpPr/>
          <p:nvPr/>
        </p:nvSpPr>
        <p:spPr>
          <a:xfrm>
            <a:off x="2133600" y="1828800"/>
            <a:ext cx="609600" cy="5635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6482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609600" y="6324600"/>
            <a:ext cx="441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http://www.free-clipart-pictures.net/school_clipart.html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Diagnosis: youngest daughter, 2007</a:t>
            </a:r>
          </a:p>
        </p:txBody>
      </p:sp>
      <p:sp>
        <p:nvSpPr>
          <p:cNvPr id="43010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Age: 12 in 6</a:t>
            </a:r>
            <a:r>
              <a:rPr lang="en-US" baseline="30000" dirty="0" smtClean="0"/>
              <a:t>th</a:t>
            </a:r>
            <a:r>
              <a:rPr lang="en-US" dirty="0" smtClean="0"/>
              <a:t> grade.   </a:t>
            </a:r>
          </a:p>
          <a:p>
            <a:r>
              <a:rPr lang="en-US" dirty="0" smtClean="0"/>
              <a:t>Blood sugar at home:  &gt;350 and initial A1c = 8.5</a:t>
            </a:r>
          </a:p>
          <a:p>
            <a:r>
              <a:rPr lang="en-US" dirty="0" smtClean="0"/>
              <a:t>treated as type 1 with </a:t>
            </a:r>
            <a:r>
              <a:rPr lang="en-US" dirty="0" err="1" smtClean="0"/>
              <a:t>Novolog</a:t>
            </a:r>
            <a:r>
              <a:rPr lang="en-US" dirty="0" smtClean="0"/>
              <a:t> and </a:t>
            </a:r>
            <a:r>
              <a:rPr lang="en-US" dirty="0" err="1" smtClean="0"/>
              <a:t>Lantus</a:t>
            </a:r>
            <a:endParaRPr lang="en-US" dirty="0" smtClean="0"/>
          </a:p>
          <a:p>
            <a:r>
              <a:rPr lang="en-US" dirty="0" smtClean="0"/>
              <a:t>  Genetic testing in 2009 confirmed HNF4 (MODY1).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4025899" cy="301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Clip Art,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MODY?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8305800" cy="4267200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Char char=""/>
            </a:pPr>
            <a:endParaRPr lang="en-US" dirty="0" smtClean="0"/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dirty="0" smtClean="0"/>
              <a:t>Maturity-onset diabetes of the young (MODY) is a group of genetic disorders that cause diabetes.  At this time, 6 different subtypes of MODY have been identified.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dirty="0" smtClean="0"/>
              <a:t> first recognized in 1974-1975 by </a:t>
            </a:r>
            <a:r>
              <a:rPr lang="en-US" dirty="0" err="1" smtClean="0"/>
              <a:t>Tattersall</a:t>
            </a:r>
            <a:r>
              <a:rPr lang="en-US" dirty="0" smtClean="0"/>
              <a:t>  (</a:t>
            </a:r>
            <a:r>
              <a:rPr lang="en-US" dirty="0" err="1" smtClean="0"/>
              <a:t>Tattersall</a:t>
            </a:r>
            <a:r>
              <a:rPr lang="en-US" dirty="0" smtClean="0"/>
              <a:t>, R.B. 1974).   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dirty="0" smtClean="0"/>
              <a:t>MODY is called </a:t>
            </a:r>
            <a:r>
              <a:rPr lang="en-US" dirty="0" smtClean="0">
                <a:hlinkClick r:id="rId3" action="ppaction://hlinksldjump" tooltip="mutation in a single gene"/>
              </a:rPr>
              <a:t>Monogenic</a:t>
            </a:r>
            <a:r>
              <a:rPr lang="en-US" dirty="0" smtClean="0"/>
              <a:t> diabetes and has an </a:t>
            </a:r>
            <a:r>
              <a:rPr lang="en-US" dirty="0" err="1" smtClean="0">
                <a:hlinkClick r:id="rId4" action="ppaction://hlinkpres?slideindex=1&amp;slidetitle=" tooltip="In autosomal dominant disorders, a single mutant allele from an affected parent is transmitted to offspring regardless of sex."/>
              </a:rPr>
              <a:t>autosomal</a:t>
            </a:r>
            <a:r>
              <a:rPr lang="en-US" dirty="0" smtClean="0"/>
              <a:t> dominant mode of inheritance. 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dirty="0" smtClean="0"/>
              <a:t>In some cases, the gene mutation is inherited; but in others, the gene mutation develops spontaneously.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endParaRPr lang="en-US" dirty="0" smtClean="0"/>
          </a:p>
        </p:txBody>
      </p:sp>
      <p:pic>
        <p:nvPicPr>
          <p:cNvPr id="45059" name="Picture 2" descr="C:\Documents and Settings\Linda McCarthy\Local Settings\Temporary Internet Files\Content.IE5\OEW7N87F\MCj043441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28600"/>
            <a:ext cx="133826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Nyunt</a:t>
            </a:r>
            <a:r>
              <a:rPr lang="en-US" sz="1100" dirty="0" smtClean="0"/>
              <a:t>, et al, 2009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6"/>
          <p:cNvSpPr>
            <a:spLocks noGrp="1"/>
          </p:cNvSpPr>
          <p:nvPr>
            <p:ph type="title"/>
          </p:nvPr>
        </p:nvSpPr>
        <p:spPr>
          <a:xfrm>
            <a:off x="1143000" y="838200"/>
            <a:ext cx="3048000" cy="1676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Prevalence of MODY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3001962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Exact prevalence not known, estimated to be responsible for 2-5% of cases of non-insulin dependent diabetes.  MODY prevalence is underestimated </a:t>
            </a:r>
            <a:r>
              <a:rPr lang="en-US" dirty="0" smtClean="0"/>
              <a:t>and it </a:t>
            </a:r>
            <a:r>
              <a:rPr lang="en-US" dirty="0" smtClean="0"/>
              <a:t>is sometimes misdiagnosed as type 2.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4710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096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27432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Clipart, 2007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6388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Nyunt</a:t>
            </a:r>
            <a:r>
              <a:rPr lang="en-US" sz="1100" dirty="0" smtClean="0"/>
              <a:t>, et al, 2009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Clinical Features to help differentiate Type 1, Type 2, and MODY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412480" cy="462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</a:tblGrid>
              <a:tr h="34930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9303">
                <a:tc vMerge="1"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Type 1 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Type 2 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MODY</a:t>
                      </a:r>
                    </a:p>
                  </a:txBody>
                  <a:tcPr anchor="ctr"/>
                </a:tc>
              </a:tr>
              <a:tr h="87325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Increasing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2 – 5% of non - insulin dependent Diabetics</a:t>
                      </a:r>
                    </a:p>
                  </a:txBody>
                  <a:tcPr/>
                </a:tc>
              </a:tr>
              <a:tr h="87325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Genetics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Polygenic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Polygenic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Monogenic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Autosomal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Dominant</a:t>
                      </a:r>
                    </a:p>
                  </a:txBody>
                  <a:tcPr/>
                </a:tc>
              </a:tr>
              <a:tr h="3493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Family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&lt;15%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&gt;50%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100%</a:t>
                      </a:r>
                    </a:p>
                  </a:txBody>
                  <a:tcPr/>
                </a:tc>
              </a:tr>
              <a:tr h="92802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Different races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Asians, Polynesians, Indigenous Australians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Different races</a:t>
                      </a:r>
                    </a:p>
                  </a:txBody>
                  <a:tcPr/>
                </a:tc>
              </a:tr>
              <a:tr h="7733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Age of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Throughout Childhood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Post-Puberty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&lt;25 yrs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Nyunt</a:t>
            </a:r>
            <a:r>
              <a:rPr lang="en-US" sz="1100" dirty="0" smtClean="0"/>
              <a:t>, </a:t>
            </a:r>
            <a:r>
              <a:rPr lang="en-US" sz="1100" dirty="0" smtClean="0"/>
              <a:t> </a:t>
            </a:r>
            <a:r>
              <a:rPr lang="en-US" sz="1100" dirty="0" smtClean="0"/>
              <a:t>et. al 2009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Clinical Features to help differentiate Type 1, Type 2, and MODY, continued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25600"/>
          <a:ext cx="82296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Severity of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Acute and 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Mild/Asymptomatic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Ketosis / DKA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Uncommon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+/−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&gt;90%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+/−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Acanthosis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Nigricans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Absent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Metabolic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Absent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Auto-immunity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Pathophysiology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β </a:t>
                      </a:r>
                      <a:r>
                        <a:rPr lang="en-US"/>
                        <a:t>Cell destruction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Insulin resistance and relative insulinopaenia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β </a:t>
                      </a:r>
                      <a:r>
                        <a:rPr lang="en-US" dirty="0"/>
                        <a:t>Cell dysfunction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01" name="TextBox 4"/>
          <p:cNvSpPr txBox="1">
            <a:spLocks noChangeArrowheads="1"/>
          </p:cNvSpPr>
          <p:nvPr/>
        </p:nvSpPr>
        <p:spPr bwMode="auto">
          <a:xfrm>
            <a:off x="457200" y="5943600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/>
              <a:t>Nyunt</a:t>
            </a:r>
            <a:r>
              <a:rPr lang="en-US" sz="1400" dirty="0" smtClean="0"/>
              <a:t>, </a:t>
            </a:r>
            <a:r>
              <a:rPr lang="en-US" sz="1400" dirty="0"/>
              <a:t>et. al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a skin disorder characterized by </a:t>
            </a:r>
            <a:r>
              <a:rPr lang="en-US" sz="2400" dirty="0" err="1" smtClean="0"/>
              <a:t>hyperpigmentation</a:t>
            </a:r>
            <a:r>
              <a:rPr lang="en-US" sz="2400" dirty="0" smtClean="0"/>
              <a:t> and "velvety" thickening of the skin, particularly of skin fold regions. </a:t>
            </a:r>
          </a:p>
          <a:p>
            <a:r>
              <a:rPr lang="en-US" sz="2400" dirty="0" smtClean="0"/>
              <a:t>It is associated with insulin resistance. </a:t>
            </a:r>
            <a:r>
              <a:rPr lang="en-US" sz="2400" dirty="0" err="1" smtClean="0"/>
              <a:t>Acanthosis</a:t>
            </a:r>
            <a:r>
              <a:rPr lang="en-US" sz="2400" dirty="0" smtClean="0"/>
              <a:t> </a:t>
            </a:r>
            <a:r>
              <a:rPr lang="en-US" sz="2400" dirty="0" err="1" smtClean="0"/>
              <a:t>nigricans</a:t>
            </a:r>
            <a:r>
              <a:rPr lang="en-US" sz="2400" dirty="0" smtClean="0"/>
              <a:t> will improve or resolve with treatment of the underlying disorder.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13180"/>
            <a:ext cx="2618954" cy="197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3528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http://fromyourdoctor.com/topic.do?title=Acanthosis+Nigricans&amp;t=6015</a:t>
            </a:r>
            <a:endParaRPr lang="en-US" sz="11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145626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248400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dirty="0" smtClean="0"/>
              <a:t>http://www.nytimes.com/imagepages/2007/08/01/health/adam/2353Acanthosisnigricansonthehand.html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58674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Porth</a:t>
            </a:r>
            <a:r>
              <a:rPr lang="en-US" sz="1100" dirty="0" smtClean="0"/>
              <a:t>, &amp; </a:t>
            </a:r>
            <a:r>
              <a:rPr lang="en-US" sz="1100" dirty="0" err="1" smtClean="0"/>
              <a:t>Matfin</a:t>
            </a:r>
            <a:r>
              <a:rPr lang="en-US" sz="1100" dirty="0" smtClean="0"/>
              <a:t>, </a:t>
            </a:r>
            <a:r>
              <a:rPr lang="en-US" sz="1100" dirty="0" smtClean="0"/>
              <a:t>2009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620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are the most common  characteristics of MODY?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752600"/>
            <a:ext cx="678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a. Weight loss, acetone breath, Diabetic </a:t>
            </a:r>
            <a:r>
              <a:rPr lang="en-US" sz="2000" dirty="0" err="1"/>
              <a:t>Ketoacidosis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819400"/>
            <a:ext cx="670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b.  Weight gain , insulin resistance, metabolic syndrome.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3886200"/>
            <a:ext cx="670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c.  Usually discovered during pregnancy.  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219200" y="5029200"/>
            <a:ext cx="670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d.  Abnormal Beta cell function, often presents in youth, although may not be recognized until early adulthood.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590800" y="2362200"/>
            <a:ext cx="342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this is type 1 diabetes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3429000"/>
            <a:ext cx="396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this is type 2 diabetes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4572000"/>
            <a:ext cx="396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this is gestational </a:t>
            </a:r>
            <a:r>
              <a:rPr lang="en-US" dirty="0" err="1" smtClean="0"/>
              <a:t>diabets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6553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Correct</a:t>
            </a:r>
            <a:r>
              <a:rPr lang="en-US" dirty="0"/>
              <a:t>,  MODY has autosomal dominant inheritance with abnormal function of beta cells.  Hyperglycemia is mild to moderate and can often be treated with oral medication. </a:t>
            </a:r>
          </a:p>
        </p:txBody>
      </p:sp>
      <p:pic>
        <p:nvPicPr>
          <p:cNvPr id="32770" name="Picture 2" descr="C:\Documents and Settings\Linda McCarthy\Local Settings\Temporary Internet Files\Content.IE5\OEW7N87F\MCj04404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368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676400" y="3505200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Great job!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Pathophysiology</a:t>
            </a:r>
            <a:r>
              <a:rPr lang="en-US" dirty="0" smtClean="0"/>
              <a:t> of Monogenic Diabetes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038600" cy="4648200"/>
          </a:xfrm>
        </p:spPr>
        <p:txBody>
          <a:bodyPr/>
          <a:lstStyle/>
          <a:p>
            <a:pPr eaLnBrk="1" hangingPunct="1"/>
            <a:r>
              <a:rPr lang="en-US" smtClean="0"/>
              <a:t>Caused by mutations in nuclear transcription factors and glucokinase genes which result in  Beta cell dysfunction in the production of insulin.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6258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267200" y="5316379"/>
            <a:ext cx="464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/>
              <a:t>Used with  </a:t>
            </a:r>
            <a:r>
              <a:rPr lang="en-US" sz="1100" dirty="0" err="1" smtClean="0"/>
              <a:t>permission:http</a:t>
            </a:r>
            <a:r>
              <a:rPr lang="en-US" sz="1100" dirty="0"/>
              <a:t>://</a:t>
            </a:r>
            <a:r>
              <a:rPr lang="en-US" sz="1100" dirty="0" err="1"/>
              <a:t>www.bodyclinicindonesia.com</a:t>
            </a:r>
            <a:r>
              <a:rPr lang="en-US" sz="1100" dirty="0"/>
              <a:t>/library/</a:t>
            </a:r>
            <a:r>
              <a:rPr lang="en-US" sz="1100" dirty="0" err="1"/>
              <a:t>beta_cell.jpg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8674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Nyunt</a:t>
            </a:r>
            <a:r>
              <a:rPr lang="en-US" sz="1100" dirty="0" smtClean="0"/>
              <a:t>, </a:t>
            </a:r>
            <a:r>
              <a:rPr lang="en-US" sz="1100" dirty="0" smtClean="0"/>
              <a:t>et. al </a:t>
            </a:r>
            <a:r>
              <a:rPr lang="en-US" sz="1100" dirty="0" smtClean="0"/>
              <a:t>, 2009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sz="3600" smtClean="0"/>
              <a:t>Insulin Production by Pancreatic Beta Cell</a:t>
            </a: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371600"/>
            <a:ext cx="5006975" cy="4525963"/>
          </a:xfrm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5791200" y="5943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Image used with permission, Dr </a:t>
            </a:r>
            <a:r>
              <a:rPr lang="en-US" sz="1000" dirty="0" err="1"/>
              <a:t>Nyunt</a:t>
            </a:r>
            <a:r>
              <a:rPr lang="en-US" sz="1000" dirty="0"/>
              <a:t> 3/2010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274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+mn-lt"/>
              </a:rPr>
              <a:t>Glucose enters cell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>
                <a:latin typeface="+mn-lt"/>
              </a:rPr>
              <a:t>Glycolysis</a:t>
            </a:r>
            <a:r>
              <a:rPr lang="en-US" dirty="0" smtClean="0">
                <a:latin typeface="+mn-lt"/>
              </a:rPr>
              <a:t> makes ATP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+mn-lt"/>
              </a:rPr>
              <a:t>ATP production causes K+ channel to close and depolarize the cell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+mn-lt"/>
              </a:rPr>
              <a:t>Depolarization opens voltage sensitive Ca2+ channels (Ca2+ enters cell)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+mn-lt"/>
              </a:rPr>
              <a:t>Ca2+ influx causes insulin release.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Objectives of tutorial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9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After completing this tutorial the learner will have a better understanding </a:t>
            </a:r>
            <a:r>
              <a:rPr lang="en-US" sz="2400" dirty="0" smtClean="0"/>
              <a:t>of </a:t>
            </a:r>
            <a:r>
              <a:rPr lang="en-US" sz="2400" dirty="0" smtClean="0"/>
              <a:t>Monogenic Diabetes and be able to recognize the presenting symptoms and  pattern of inheritance of monogenic diabetes.  They will understand the difference between type 1, type 2 and Monogenic Diabetes.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Topics included: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Signs / symptoms.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Genetic inheritance and pathogenesis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Genetic Testing / Genetic Counseling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Management  / treatment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  <p:pic>
        <p:nvPicPr>
          <p:cNvPr id="19459" name="Picture 1" descr="C:\Documents and Settings\Linda McCarthy\Local Settings\Temporary Internet Files\Content.IE5\X7P5DNH6\MMAG00317_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4938" y="3516313"/>
            <a:ext cx="183038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6096000"/>
            <a:ext cx="3733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Image retrieved from Microsoft clipart,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4000" dirty="0" smtClean="0"/>
              <a:t>Inflammation and Insulin Resistance</a:t>
            </a:r>
          </a:p>
        </p:txBody>
      </p:sp>
      <p:sp>
        <p:nvSpPr>
          <p:cNvPr id="5529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86400"/>
          </a:xfrm>
        </p:spPr>
        <p:txBody>
          <a:bodyPr/>
          <a:lstStyle/>
          <a:p>
            <a:r>
              <a:rPr lang="en-US" sz="2400" dirty="0" smtClean="0"/>
              <a:t>Obesity is associated with chronic low-level inflammation.</a:t>
            </a:r>
          </a:p>
          <a:p>
            <a:r>
              <a:rPr lang="en-US" sz="2400" dirty="0" smtClean="0"/>
              <a:t>Insulin resistance is the condition in which a normal amount  of insulin is inadequate to produce a normal response from fat, muscle and liver cells.  This leads to elevated blood glucose 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1100" dirty="0" smtClean="0"/>
              <a:t>(</a:t>
            </a:r>
            <a:r>
              <a:rPr lang="en-US" sz="1100" dirty="0" err="1" smtClean="0"/>
              <a:t>Porth</a:t>
            </a:r>
            <a:r>
              <a:rPr lang="en-US" sz="1100" dirty="0" smtClean="0"/>
              <a:t> &amp; </a:t>
            </a:r>
            <a:r>
              <a:rPr lang="en-US" sz="1100" dirty="0" err="1" smtClean="0"/>
              <a:t>Matfin</a:t>
            </a:r>
            <a:r>
              <a:rPr lang="en-US" sz="1100" dirty="0" smtClean="0"/>
              <a:t>, </a:t>
            </a:r>
            <a:r>
              <a:rPr lang="en-US" sz="1100" dirty="0" smtClean="0"/>
              <a:t>2009)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28750"/>
            <a:ext cx="3667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4648200" y="5715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http://healthhabits.files.wordpress.com/2008/05/type-2-diabeetus.jpg (image modified)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486400" y="4191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Central obesity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 </a:t>
            </a:r>
            <a:r>
              <a:rPr lang="en-US" dirty="0" smtClean="0"/>
              <a:t>and Diabetes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752600"/>
            <a:ext cx="3810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Studies suggest that, “insulin </a:t>
            </a:r>
            <a:r>
              <a:rPr lang="en-US" sz="2000" dirty="0" smtClean="0"/>
              <a:t>resistance </a:t>
            </a:r>
            <a:r>
              <a:rPr lang="en-US" sz="2000" dirty="0" smtClean="0"/>
              <a:t> or </a:t>
            </a:r>
            <a:r>
              <a:rPr lang="en-US" sz="2000" dirty="0" smtClean="0"/>
              <a:t>increased body weight, rather </a:t>
            </a:r>
            <a:r>
              <a:rPr lang="en-US" sz="2000" dirty="0" smtClean="0"/>
              <a:t>than glycemia </a:t>
            </a:r>
            <a:r>
              <a:rPr lang="en-US" sz="2000" dirty="0" smtClean="0"/>
              <a:t>or impaired </a:t>
            </a:r>
            <a:r>
              <a:rPr lang="en-US" sz="2000" dirty="0" smtClean="0"/>
              <a:t> beta cell </a:t>
            </a:r>
            <a:r>
              <a:rPr lang="en-US" sz="2000" dirty="0" smtClean="0"/>
              <a:t>function, contributes to </a:t>
            </a:r>
            <a:r>
              <a:rPr lang="en-US" sz="2000" dirty="0" smtClean="0"/>
              <a:t>the proinflammatory </a:t>
            </a:r>
            <a:r>
              <a:rPr lang="en-US" sz="2000" dirty="0" smtClean="0"/>
              <a:t>state in prediabetic </a:t>
            </a:r>
            <a:r>
              <a:rPr lang="en-US" sz="2000" dirty="0" smtClean="0"/>
              <a:t>individuals.”  Elevation of CRP (C-reactive protein) </a:t>
            </a:r>
            <a:r>
              <a:rPr lang="en-US" sz="2000" dirty="0" smtClean="0"/>
              <a:t>or </a:t>
            </a:r>
            <a:r>
              <a:rPr lang="en-US" sz="2000" dirty="0" smtClean="0"/>
              <a:t>PAI-1 (</a:t>
            </a:r>
            <a:r>
              <a:rPr lang="en-US" sz="2000" dirty="0" smtClean="0"/>
              <a:t>plasminogen activator </a:t>
            </a:r>
            <a:r>
              <a:rPr lang="en-US" sz="2000" dirty="0" smtClean="0"/>
              <a:t>inhibitor)  should be considered </a:t>
            </a:r>
            <a:r>
              <a:rPr lang="en-US" sz="2000" dirty="0" smtClean="0"/>
              <a:t>predictors of </a:t>
            </a:r>
            <a:r>
              <a:rPr lang="en-US" sz="2000" dirty="0" smtClean="0"/>
              <a:t>diabetes.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590401"/>
            <a:ext cx="1372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Festa</a:t>
            </a:r>
            <a:r>
              <a:rPr lang="en-US" sz="1200" dirty="0" smtClean="0"/>
              <a:t>, et al, 2003</a:t>
            </a:r>
            <a:endParaRPr 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45339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95800" y="5257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http://www.natap.org/2006/IntCo/011806/fatDerived-1.gif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Effects of Aging &amp;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5410200" cy="50292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2000" dirty="0" smtClean="0"/>
              <a:t>Aging </a:t>
            </a:r>
            <a:r>
              <a:rPr lang="en-US" sz="2000" dirty="0" smtClean="0"/>
              <a:t>is accompanied by 2–4-fold </a:t>
            </a:r>
            <a:r>
              <a:rPr lang="en-US" sz="2000" dirty="0" smtClean="0"/>
              <a:t>increase </a:t>
            </a:r>
            <a:r>
              <a:rPr lang="en-US" sz="2000" dirty="0" smtClean="0"/>
              <a:t>in  </a:t>
            </a:r>
            <a:r>
              <a:rPr lang="en-US" sz="2000" dirty="0" smtClean="0"/>
              <a:t>inflammatory </a:t>
            </a:r>
            <a:r>
              <a:rPr lang="en-US" sz="2000" dirty="0" smtClean="0"/>
              <a:t>mediators such as </a:t>
            </a:r>
            <a:r>
              <a:rPr lang="en-US" sz="2000" dirty="0" smtClean="0"/>
              <a:t>cytokines.  Many factors contribute </a:t>
            </a:r>
            <a:r>
              <a:rPr lang="en-US" sz="2000" dirty="0" smtClean="0"/>
              <a:t>to this low-grade inflammation, including an increased amount of fat tissue, </a:t>
            </a:r>
            <a:r>
              <a:rPr lang="en-US" sz="2000" dirty="0" smtClean="0"/>
              <a:t>decreased production </a:t>
            </a:r>
            <a:r>
              <a:rPr lang="en-US" sz="2000" dirty="0" smtClean="0"/>
              <a:t>of sex steroids, smoking, </a:t>
            </a:r>
            <a:r>
              <a:rPr lang="en-US" sz="2000" dirty="0" smtClean="0"/>
              <a:t>infections and </a:t>
            </a:r>
            <a:r>
              <a:rPr lang="en-US" sz="2000" dirty="0" smtClean="0"/>
              <a:t>chronic disorders such as </a:t>
            </a:r>
            <a:r>
              <a:rPr lang="en-US" sz="2000" dirty="0" smtClean="0"/>
              <a:t>cardiovascular diseases </a:t>
            </a:r>
            <a:r>
              <a:rPr lang="en-US" sz="2000" dirty="0" smtClean="0"/>
              <a:t>and Alzheimer’s disease.  </a:t>
            </a:r>
            <a:r>
              <a:rPr lang="en-US" sz="2000" dirty="0" smtClean="0"/>
              <a:t> Evidence suggests </a:t>
            </a:r>
            <a:r>
              <a:rPr lang="en-US" sz="2000" dirty="0" smtClean="0"/>
              <a:t>that </a:t>
            </a:r>
            <a:r>
              <a:rPr lang="en-US" sz="2000" dirty="0" smtClean="0"/>
              <a:t>aging </a:t>
            </a:r>
            <a:r>
              <a:rPr lang="en-US" sz="2000" dirty="0" smtClean="0"/>
              <a:t>is associated with </a:t>
            </a:r>
            <a:r>
              <a:rPr lang="en-US" sz="2000" dirty="0" smtClean="0"/>
              <a:t>a </a:t>
            </a:r>
            <a:r>
              <a:rPr lang="en-US" sz="2000" dirty="0" err="1" smtClean="0"/>
              <a:t>dysregulated</a:t>
            </a:r>
            <a:r>
              <a:rPr lang="en-US" sz="2000" dirty="0" smtClean="0"/>
              <a:t> </a:t>
            </a:r>
            <a:r>
              <a:rPr lang="en-US" sz="2000" dirty="0" smtClean="0"/>
              <a:t>cytokine </a:t>
            </a:r>
            <a:r>
              <a:rPr lang="en-US" sz="2000" dirty="0" smtClean="0"/>
              <a:t>response.  </a:t>
            </a:r>
            <a:r>
              <a:rPr lang="en-US" sz="2000" dirty="0" smtClean="0"/>
              <a:t>Several inflammatory mediators such as </a:t>
            </a:r>
            <a:r>
              <a:rPr lang="en-US" sz="2000" dirty="0" smtClean="0"/>
              <a:t>tumor </a:t>
            </a:r>
            <a:r>
              <a:rPr lang="en-US" sz="2000" dirty="0" smtClean="0"/>
              <a:t>necrosis factor-a and interleukin-6 have the potential </a:t>
            </a:r>
            <a:r>
              <a:rPr lang="en-US" sz="2000" dirty="0" smtClean="0"/>
              <a:t>to induce or aggravate </a:t>
            </a:r>
            <a:r>
              <a:rPr lang="en-US" sz="2000" dirty="0" smtClean="0"/>
              <a:t>risk factors in age-associated </a:t>
            </a:r>
            <a:r>
              <a:rPr lang="en-US" sz="2000" dirty="0" smtClean="0"/>
              <a:t>pathology.</a:t>
            </a:r>
            <a:endParaRPr lang="en-US" sz="2000" dirty="0" smtClean="0"/>
          </a:p>
          <a:p>
            <a:pPr>
              <a:buNone/>
            </a:pPr>
            <a:r>
              <a:rPr lang="sv-SE" sz="1200" dirty="0" smtClean="0"/>
              <a:t>                                          Krabbe, et al, 2004</a:t>
            </a:r>
          </a:p>
          <a:p>
            <a:pPr>
              <a:buNone/>
            </a:pPr>
            <a:r>
              <a:rPr lang="sv-SE" sz="1200" dirty="0" smtClean="0"/>
              <a:t> </a:t>
            </a:r>
          </a:p>
          <a:p>
            <a:pPr>
              <a:buNone/>
            </a:pPr>
            <a:endParaRPr lang="sv-SE" sz="1200" dirty="0" smtClean="0"/>
          </a:p>
          <a:p>
            <a:pPr>
              <a:buNone/>
            </a:pPr>
            <a:endParaRPr lang="sv-SE" sz="1200" dirty="0" smtClean="0"/>
          </a:p>
          <a:p>
            <a:pPr>
              <a:buNone/>
            </a:pPr>
            <a:endParaRPr lang="sv-SE" sz="1200" dirty="0" smtClean="0"/>
          </a:p>
          <a:p>
            <a:pPr>
              <a:buNone/>
            </a:pPr>
            <a:endParaRPr lang="sv-SE" sz="1200" dirty="0" smtClean="0"/>
          </a:p>
          <a:p>
            <a:pPr>
              <a:buNone/>
            </a:pPr>
            <a:endParaRPr lang="sv-SE" sz="1200" dirty="0" smtClean="0"/>
          </a:p>
        </p:txBody>
      </p:sp>
      <p:pic>
        <p:nvPicPr>
          <p:cNvPr id="1033" name="Picture 9" descr="C:\Documents and Settings\Linda McCarthy\Local Settings\Temporary Internet Files\Content.IE5\1RSL04LV\MP9004423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7432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51816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Clipart, 2007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Stress and Diabetes, what’s the relationship?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Stress causes a fight or flight response.  The </a:t>
            </a:r>
            <a:r>
              <a:rPr lang="en-US" dirty="0" err="1" smtClean="0"/>
              <a:t>neuroendocrine</a:t>
            </a:r>
            <a:r>
              <a:rPr lang="en-US" dirty="0" smtClean="0"/>
              <a:t> and immune systems respond.</a:t>
            </a:r>
          </a:p>
          <a:p>
            <a:r>
              <a:rPr lang="en-US" dirty="0" smtClean="0"/>
              <a:t>Catecholamine and </a:t>
            </a:r>
            <a:r>
              <a:rPr lang="en-US" dirty="0" err="1" smtClean="0"/>
              <a:t>coritsol</a:t>
            </a:r>
            <a:r>
              <a:rPr lang="en-US" dirty="0" smtClean="0"/>
              <a:t> are released  to provide increased alertness.</a:t>
            </a:r>
          </a:p>
          <a:p>
            <a:r>
              <a:rPr lang="en-US" sz="1200" dirty="0" err="1" smtClean="0"/>
              <a:t>Porth</a:t>
            </a:r>
            <a:r>
              <a:rPr lang="en-US" sz="1200" dirty="0" smtClean="0"/>
              <a:t> &amp; </a:t>
            </a:r>
            <a:r>
              <a:rPr lang="en-US" sz="1200" dirty="0" err="1" smtClean="0"/>
              <a:t>Matfin</a:t>
            </a:r>
            <a:r>
              <a:rPr lang="en-US" sz="1200" dirty="0" smtClean="0"/>
              <a:t>, </a:t>
            </a:r>
            <a:r>
              <a:rPr lang="en-US" sz="1200" dirty="0" smtClean="0"/>
              <a:t>2009</a:t>
            </a:r>
          </a:p>
          <a:p>
            <a:endParaRPr lang="en-US" dirty="0" smtClean="0"/>
          </a:p>
        </p:txBody>
      </p:sp>
      <p:pic>
        <p:nvPicPr>
          <p:cNvPr id="2053" name="Picture 5" descr="H:\MSN 621 Pathophysiology\tutorial\stress_response 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19250"/>
            <a:ext cx="4324350" cy="43243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 rot="10800000" flipV="1">
            <a:off x="3733800" y="5879067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Image Retrieved from www.mindbodypsychotherapy.net/mbconnection.htm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Stress,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886200"/>
          </a:xfrm>
        </p:spPr>
        <p:txBody>
          <a:bodyPr/>
          <a:lstStyle/>
          <a:p>
            <a:r>
              <a:rPr lang="en-US" sz="2800" dirty="0" smtClean="0"/>
              <a:t>Stress hormones that are designed to deal with short-term danger can stay turned on for a long time.</a:t>
            </a:r>
          </a:p>
          <a:p>
            <a:r>
              <a:rPr lang="en-US" sz="2800" dirty="0" smtClean="0"/>
              <a:t>Ability to adapt is determined by many factors: age, health status, nutrition, hardiness and others.</a:t>
            </a:r>
          </a:p>
          <a:p>
            <a:r>
              <a:rPr lang="en-US" sz="2800" dirty="0" smtClean="0"/>
              <a:t>During the stress response, glucose is released from the liver, muscles and stored fat.  This causes an elevation in blood glucose.  Chronic stress can cause a long term elevation in blood glucose.   </a:t>
            </a:r>
            <a:r>
              <a:rPr lang="en-US" sz="1200" dirty="0" err="1" smtClean="0"/>
              <a:t>Porth</a:t>
            </a:r>
            <a:r>
              <a:rPr lang="en-US" sz="1200" dirty="0" smtClean="0"/>
              <a:t> &amp; </a:t>
            </a:r>
            <a:r>
              <a:rPr lang="en-US" sz="1200" dirty="0" err="1" smtClean="0"/>
              <a:t>Matfin</a:t>
            </a:r>
            <a:r>
              <a:rPr lang="en-US" sz="1200" dirty="0" smtClean="0"/>
              <a:t>, 2009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12" descr="C:\Documents and Settings\Linda McCarthy\Local Settings\Temporary Internet Files\Content.IE5\YIRP93CO\MCj044202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111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these can cause the blood glucose to rise?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Cortisol</a:t>
            </a:r>
            <a:endParaRPr lang="en-US" sz="2800" dirty="0" smtClean="0"/>
          </a:p>
          <a:p>
            <a:pPr algn="ctr"/>
            <a:r>
              <a:rPr lang="en-US" sz="2400" dirty="0" smtClean="0"/>
              <a:t>  yes!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81400" y="16002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insulin</a:t>
            </a:r>
          </a:p>
          <a:p>
            <a:pPr algn="ctr"/>
            <a:r>
              <a:rPr lang="en-US" sz="2400" dirty="0" smtClean="0"/>
              <a:t> no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67400" y="16002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Insulin resistance</a:t>
            </a:r>
          </a:p>
          <a:p>
            <a:pPr algn="ctr"/>
            <a:r>
              <a:rPr lang="en-US" sz="2000" dirty="0" smtClean="0"/>
              <a:t> yes!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295400" y="32004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glucagon</a:t>
            </a:r>
          </a:p>
          <a:p>
            <a:pPr algn="ctr"/>
            <a:r>
              <a:rPr lang="en-US" sz="2400" dirty="0" smtClean="0"/>
              <a:t>Yes!</a:t>
            </a: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2004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laughter</a:t>
            </a:r>
          </a:p>
          <a:p>
            <a:pPr algn="ctr"/>
            <a:r>
              <a:rPr lang="en-US" sz="2400" dirty="0" smtClean="0"/>
              <a:t>no</a:t>
            </a:r>
          </a:p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867400" y="32004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Dietary indiscretion</a:t>
            </a:r>
          </a:p>
          <a:p>
            <a:pPr algn="ctr"/>
            <a:r>
              <a:rPr lang="en-US" sz="2000" dirty="0" smtClean="0"/>
              <a:t> yes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8768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exercise</a:t>
            </a:r>
          </a:p>
          <a:p>
            <a:pPr algn="ctr"/>
            <a:r>
              <a:rPr lang="en-US" sz="2400" dirty="0" smtClean="0"/>
              <a:t>Usually no.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581400" y="48768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stress</a:t>
            </a:r>
          </a:p>
          <a:p>
            <a:pPr algn="ct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867400" y="48768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infection</a:t>
            </a:r>
          </a:p>
          <a:p>
            <a:pPr algn="ctr"/>
            <a:r>
              <a:rPr lang="en-US" sz="2000" dirty="0" smtClean="0"/>
              <a:t>yes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MODY subtypes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914400"/>
          <a:ext cx="81534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163"/>
                <a:gridCol w="6630237"/>
              </a:tblGrid>
              <a:tr h="86336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MODY Subtypes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Clinical Features</a:t>
                      </a:r>
                    </a:p>
                  </a:txBody>
                  <a:tcPr anchor="ctr"/>
                </a:tc>
              </a:tr>
              <a:tr h="123337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MODY 1:</a:t>
                      </a:r>
                    </a:p>
                    <a:p>
                      <a:pPr algn="l"/>
                      <a:r>
                        <a:rPr lang="en-US" dirty="0" smtClean="0"/>
                        <a:t>HNF4A 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Hepatic Nuclear</a:t>
                      </a:r>
                      <a:r>
                        <a:rPr lang="en-US" baseline="0" dirty="0" smtClean="0"/>
                        <a:t> Transcription Factor 4A gene.  </a:t>
                      </a:r>
                      <a:r>
                        <a:rPr lang="en-US" dirty="0" smtClean="0"/>
                        <a:t>Transient </a:t>
                      </a:r>
                      <a:r>
                        <a:rPr lang="en-US" dirty="0" err="1" smtClean="0"/>
                        <a:t>hyperinsulinemic</a:t>
                      </a:r>
                      <a:r>
                        <a:rPr lang="en-US" dirty="0" smtClean="0"/>
                        <a:t> Hypoglycemia</a:t>
                      </a:r>
                      <a:r>
                        <a:rPr lang="en-US" dirty="0"/>
                        <a:t>, familial </a:t>
                      </a:r>
                      <a:r>
                        <a:rPr lang="en-US" dirty="0" err="1" smtClean="0"/>
                        <a:t>hyperlipidemia</a:t>
                      </a:r>
                      <a:r>
                        <a:rPr lang="en-US" dirty="0"/>
                        <a:t>, increased sensitivity to </a:t>
                      </a:r>
                      <a:r>
                        <a:rPr lang="en-US" dirty="0" smtClean="0"/>
                        <a:t>sulfonylurea.  Uncommon</a:t>
                      </a:r>
                      <a:endParaRPr lang="en-US" dirty="0"/>
                    </a:p>
                  </a:txBody>
                  <a:tcPr/>
                </a:tc>
              </a:tr>
              <a:tr h="123337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MODY 2:</a:t>
                      </a:r>
                    </a:p>
                    <a:p>
                      <a:pPr algn="l"/>
                      <a:r>
                        <a:rPr lang="en-US" dirty="0" smtClean="0"/>
                        <a:t>GCK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Glucokinase</a:t>
                      </a:r>
                      <a:r>
                        <a:rPr lang="en-US" baseline="0" dirty="0" smtClean="0"/>
                        <a:t> Gene.  </a:t>
                      </a:r>
                      <a:r>
                        <a:rPr lang="en-US" dirty="0" smtClean="0"/>
                        <a:t>Mild </a:t>
                      </a:r>
                      <a:r>
                        <a:rPr lang="en-US" dirty="0"/>
                        <a:t>insulin deficiency, Low birth weight infants (unaffected mothers), Neonatal Diabetes Mellitus in </a:t>
                      </a:r>
                      <a:r>
                        <a:rPr lang="en-US" dirty="0" smtClean="0"/>
                        <a:t>homozygous.  common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108948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MODY 3:</a:t>
                      </a:r>
                    </a:p>
                    <a:p>
                      <a:pPr algn="l"/>
                      <a:r>
                        <a:rPr lang="en-US" dirty="0" smtClean="0"/>
                        <a:t>HNF1A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Hepatic Nuclear</a:t>
                      </a:r>
                      <a:r>
                        <a:rPr lang="en-US" baseline="0" dirty="0" smtClean="0"/>
                        <a:t> Factor F1A gene.  Similar to features of HNF4A. </a:t>
                      </a:r>
                      <a:r>
                        <a:rPr lang="en-US" dirty="0" smtClean="0"/>
                        <a:t>Pancreatic </a:t>
                      </a:r>
                      <a:r>
                        <a:rPr lang="en-US" dirty="0"/>
                        <a:t>exocrine failure, Increased sensitivity to </a:t>
                      </a:r>
                      <a:r>
                        <a:rPr lang="en-US" dirty="0" err="1"/>
                        <a:t>sulfonylureas</a:t>
                      </a:r>
                      <a:r>
                        <a:rPr lang="en-US" dirty="0"/>
                        <a:t>, </a:t>
                      </a:r>
                      <a:r>
                        <a:rPr lang="en-US" dirty="0" err="1" smtClean="0"/>
                        <a:t>glycosuria</a:t>
                      </a:r>
                      <a:r>
                        <a:rPr lang="en-US" dirty="0" smtClean="0"/>
                        <a:t>.  </a:t>
                      </a:r>
                      <a:r>
                        <a:rPr lang="en-US" baseline="0" dirty="0" smtClean="0"/>
                        <a:t> Most common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35" name="TextBox 3"/>
          <p:cNvSpPr txBox="1">
            <a:spLocks noChangeArrowheads="1"/>
          </p:cNvSpPr>
          <p:nvPr/>
        </p:nvSpPr>
        <p:spPr bwMode="auto">
          <a:xfrm>
            <a:off x="685800" y="5638800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Used with permission </a:t>
            </a:r>
            <a:r>
              <a:rPr lang="en-US" sz="1200" dirty="0" err="1" smtClean="0"/>
              <a:t>Nyunt</a:t>
            </a:r>
            <a:r>
              <a:rPr lang="en-US" sz="1200" dirty="0" smtClean="0"/>
              <a:t>, et</a:t>
            </a:r>
            <a:r>
              <a:rPr lang="en-US" sz="1200" dirty="0"/>
              <a:t>. al </a:t>
            </a:r>
            <a:r>
              <a:rPr lang="en-US" sz="1200" dirty="0" smtClean="0"/>
              <a:t>2009, (</a:t>
            </a:r>
            <a:r>
              <a:rPr lang="en-US" sz="1200" dirty="0" smtClean="0"/>
              <a:t>modified</a:t>
            </a:r>
            <a:r>
              <a:rPr lang="en-US" sz="1400" dirty="0" smtClean="0"/>
              <a:t>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MODY subtypes, cont.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914400"/>
          <a:ext cx="7543800" cy="495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62051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MODY Subtypes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Clinical Features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5392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MODY 4: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IPF1  </a:t>
                      </a:r>
                    </a:p>
                    <a:p>
                      <a:pPr algn="l"/>
                      <a:r>
                        <a:rPr lang="en-US" dirty="0" smtClean="0"/>
                        <a:t>insulin </a:t>
                      </a:r>
                      <a:r>
                        <a:rPr lang="en-US" dirty="0" err="1" smtClean="0"/>
                        <a:t>promotor</a:t>
                      </a:r>
                      <a:r>
                        <a:rPr lang="en-US" baseline="0" dirty="0" smtClean="0"/>
                        <a:t> factor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Pancreatic agenesis</a:t>
                      </a:r>
                    </a:p>
                  </a:txBody>
                  <a:tcPr/>
                </a:tc>
              </a:tr>
              <a:tr h="99199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MODY 5: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HNF1B</a:t>
                      </a:r>
                    </a:p>
                    <a:p>
                      <a:pPr algn="l"/>
                      <a:r>
                        <a:rPr lang="en-US" dirty="0" smtClean="0"/>
                        <a:t>Hepatic nuclear</a:t>
                      </a:r>
                      <a:r>
                        <a:rPr lang="en-US" baseline="0" dirty="0" smtClean="0"/>
                        <a:t> factor 1B</a:t>
                      </a:r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Congenital anomalies of urinary tract, Agenesis of pancreatic tail and body, Pancreatic exocrine failure</a:t>
                      </a:r>
                    </a:p>
                  </a:txBody>
                  <a:tcPr/>
                </a:tc>
              </a:tr>
              <a:tr h="65392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MODY</a:t>
                      </a:r>
                      <a:r>
                        <a:rPr lang="en-US" baseline="0" dirty="0" smtClean="0"/>
                        <a:t> 6:  </a:t>
                      </a:r>
                      <a:r>
                        <a:rPr lang="en-US" dirty="0" smtClean="0"/>
                        <a:t>NeuroD1</a:t>
                      </a:r>
                    </a:p>
                    <a:p>
                      <a:pPr algn="l"/>
                      <a:r>
                        <a:rPr lang="en-US" dirty="0" err="1" smtClean="0"/>
                        <a:t>Neurogenic</a:t>
                      </a:r>
                      <a:r>
                        <a:rPr lang="en-US" dirty="0" smtClean="0"/>
                        <a:t> differentiation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Pancreatic anomalies</a:t>
                      </a:r>
                    </a:p>
                  </a:txBody>
                  <a:tcPr/>
                </a:tc>
              </a:tr>
              <a:tr h="653927">
                <a:tc>
                  <a:txBody>
                    <a:bodyPr/>
                    <a:lstStyle/>
                    <a:p>
                      <a:pPr algn="l"/>
                      <a:r>
                        <a:rPr lang="en-US" u="sng" dirty="0" smtClean="0"/>
                        <a:t>OTHER</a:t>
                      </a:r>
                      <a:r>
                        <a:rPr lang="en-US" u="sng" baseline="0" dirty="0" smtClean="0"/>
                        <a:t> MODY</a:t>
                      </a:r>
                      <a:r>
                        <a:rPr lang="en-US" u="sng" dirty="0" smtClean="0"/>
                        <a:t> subtypes</a:t>
                      </a:r>
                      <a:r>
                        <a:rPr lang="en-US" dirty="0" smtClean="0"/>
                        <a:t>:</a:t>
                      </a:r>
                    </a:p>
                    <a:p>
                      <a:pPr algn="l"/>
                      <a:r>
                        <a:rPr lang="en-US" dirty="0" smtClean="0"/>
                        <a:t>-KLF11.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Krueppel</a:t>
                      </a:r>
                      <a:r>
                        <a:rPr lang="en-US" baseline="0" dirty="0" smtClean="0"/>
                        <a:t>-like factor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Pancreatic malignancy</a:t>
                      </a:r>
                    </a:p>
                  </a:txBody>
                  <a:tcPr/>
                </a:tc>
              </a:tr>
              <a:tr h="7035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-CEL gene (controls</a:t>
                      </a:r>
                      <a:r>
                        <a:rPr lang="en-US" baseline="0" dirty="0" smtClean="0"/>
                        <a:t> both exocrine and endocrine function in the pancreas)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Pancreatic exocrine and endocrine failure</a:t>
                      </a:r>
                    </a:p>
                  </a:txBody>
                  <a:tcPr/>
                </a:tc>
              </a:tr>
              <a:tr h="65392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-PAX4</a:t>
                      </a:r>
                    </a:p>
                    <a:p>
                      <a:pPr algn="l"/>
                      <a:r>
                        <a:rPr lang="en-US" dirty="0" err="1" smtClean="0"/>
                        <a:t>Paried</a:t>
                      </a:r>
                      <a:r>
                        <a:rPr lang="en-US" dirty="0" smtClean="0"/>
                        <a:t> box gene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Diabetes mellitus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492" name="TextBox 4"/>
          <p:cNvSpPr txBox="1">
            <a:spLocks noChangeArrowheads="1"/>
          </p:cNvSpPr>
          <p:nvPr/>
        </p:nvSpPr>
        <p:spPr bwMode="auto">
          <a:xfrm>
            <a:off x="914400" y="62484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 smtClean="0"/>
              <a:t>Nyunt</a:t>
            </a:r>
            <a:r>
              <a:rPr lang="en-US" sz="1200" dirty="0" smtClean="0"/>
              <a:t>, </a:t>
            </a:r>
            <a:r>
              <a:rPr lang="en-US" sz="1200" dirty="0"/>
              <a:t>et. al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Monogenic Diabetes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7391400" cy="1905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the most common subtype of MODY? </a:t>
            </a:r>
            <a:r>
              <a:rPr lang="en-US" sz="2400" dirty="0" smtClean="0"/>
              <a:t>(click on box for answer)</a:t>
            </a:r>
          </a:p>
          <a:p>
            <a:pPr algn="ctr"/>
            <a:r>
              <a:rPr lang="en-US" sz="2800" dirty="0" smtClean="0"/>
              <a:t>MODY 3 which has  a mutation in the Hepatic Nuclear Factor F1A gene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How many classes of MODY are there?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572000"/>
            <a:ext cx="1143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514600" y="4572000"/>
            <a:ext cx="1143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038600" y="4572000"/>
            <a:ext cx="1143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5562600" y="4572000"/>
            <a:ext cx="1143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7086600" y="4572000"/>
            <a:ext cx="1143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648200" y="60198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6 subtypes of MODY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identify the genes responsible for MODY?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HNF4A</a:t>
            </a:r>
          </a:p>
          <a:p>
            <a:pPr algn="ctr"/>
            <a:r>
              <a:rPr lang="en-US" sz="2400" dirty="0" smtClean="0"/>
              <a:t>  MODY 1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81400" y="16002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HNF1A</a:t>
            </a:r>
          </a:p>
          <a:p>
            <a:pPr algn="ctr"/>
            <a:r>
              <a:rPr lang="en-US" sz="2400" dirty="0" smtClean="0"/>
              <a:t> MODY 3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67400" y="16002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IPF1</a:t>
            </a:r>
          </a:p>
          <a:p>
            <a:pPr algn="ctr"/>
            <a:r>
              <a:rPr lang="en-US" sz="2000" dirty="0" smtClean="0"/>
              <a:t> MODY 4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295400" y="32766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LOL</a:t>
            </a:r>
          </a:p>
          <a:p>
            <a:pPr algn="ctr"/>
            <a:r>
              <a:rPr lang="en-US" sz="2400" dirty="0" smtClean="0"/>
              <a:t>Ha </a:t>
            </a:r>
            <a:r>
              <a:rPr lang="en-US" sz="2400" dirty="0" err="1" smtClean="0"/>
              <a:t>ha</a:t>
            </a:r>
            <a:r>
              <a:rPr lang="en-US" sz="2400" dirty="0" smtClean="0"/>
              <a:t>!</a:t>
            </a: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SOL</a:t>
            </a:r>
          </a:p>
          <a:p>
            <a:pPr algn="ctr"/>
            <a:r>
              <a:rPr lang="en-US" sz="2400" dirty="0" smtClean="0"/>
              <a:t>Hope not…</a:t>
            </a:r>
          </a:p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867400" y="32766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GCK</a:t>
            </a:r>
          </a:p>
          <a:p>
            <a:pPr algn="ctr"/>
            <a:r>
              <a:rPr lang="en-US" sz="2000" dirty="0" smtClean="0"/>
              <a:t> MODY 2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8768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HNF1B</a:t>
            </a:r>
          </a:p>
          <a:p>
            <a:pPr algn="ctr"/>
            <a:r>
              <a:rPr lang="en-US" sz="2400" dirty="0" smtClean="0"/>
              <a:t>MODY 5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581400" y="48768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NEUROD1</a:t>
            </a:r>
          </a:p>
          <a:p>
            <a:pPr algn="ctr"/>
            <a:r>
              <a:rPr lang="en-US" sz="2000" dirty="0" smtClean="0"/>
              <a:t>MODY 6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867400" y="4876800"/>
            <a:ext cx="1828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IAA</a:t>
            </a:r>
          </a:p>
          <a:p>
            <a:pPr algn="ctr"/>
            <a:r>
              <a:rPr lang="en-US" sz="2000" dirty="0" smtClean="0"/>
              <a:t>no,  Insulin </a:t>
            </a:r>
            <a:r>
              <a:rPr lang="en-US" sz="2000" dirty="0" err="1" smtClean="0"/>
              <a:t>Autoantibodies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Review of Diabetes Classification</a:t>
            </a:r>
          </a:p>
        </p:txBody>
      </p:sp>
      <p:sp>
        <p:nvSpPr>
          <p:cNvPr id="20482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444625"/>
            <a:ext cx="4038600" cy="4041775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2" action="ppaction://hlinksldjump" tooltip="also called insulin dependent or juvenile onset diabetes"/>
              </a:rPr>
              <a:t>I.  Type 1 diabetes</a:t>
            </a:r>
            <a:r>
              <a:rPr lang="en-US" dirty="0" smtClean="0"/>
              <a:t>: characterized by destruction of the pancreatic </a:t>
            </a:r>
            <a:r>
              <a:rPr lang="en-US" dirty="0" smtClean="0">
                <a:hlinkClick r:id="rId2" action="ppaction://hlinksldjump" tooltip="Beta cells make and release insulin"/>
              </a:rPr>
              <a:t>beta cells</a:t>
            </a:r>
            <a:endParaRPr lang="en-US" dirty="0" smtClean="0"/>
          </a:p>
          <a:p>
            <a:pPr eaLnBrk="1" hangingPunct="1"/>
            <a:r>
              <a:rPr lang="en-US" dirty="0" smtClean="0"/>
              <a:t>An absolute lack of insulin, an elevation in blood glucose and a breakdown of fats and proteins.</a:t>
            </a:r>
          </a:p>
          <a:p>
            <a:pPr eaLnBrk="1" hangingPunct="1"/>
            <a:r>
              <a:rPr lang="en-US" dirty="0" smtClean="0"/>
              <a:t>Prone to develop </a:t>
            </a:r>
            <a:r>
              <a:rPr lang="en-US" dirty="0" smtClean="0">
                <a:hlinkClick r:id="rId2" action="ppaction://hlinksldjump" tooltip="DKA is caused by uncontrolled diabetes; insulin deficiency leads to release of fatty acids from adipose cells, causing excess ketoacids to be produced."/>
              </a:rPr>
              <a:t>diabetic </a:t>
            </a:r>
            <a:r>
              <a:rPr lang="en-US" dirty="0" err="1" smtClean="0">
                <a:hlinkClick r:id="rId2" action="ppaction://hlinksldjump" tooltip="DKA is caused by uncontrolled diabetes; insulin deficiency leads to release of fatty acids from adipose cells, causing excess ketoacids to be produced."/>
              </a:rPr>
              <a:t>ketoacidosis</a:t>
            </a:r>
            <a:r>
              <a:rPr lang="en-US" dirty="0" smtClean="0">
                <a:hlinkClick r:id="rId2" action="ppaction://hlinksldjump" tooltip="DKA is caused by uncontrolled diabetes; insulin deficiency leads to release of fatty acids from adipose cells, causing excess ketoacids to be produced."/>
              </a:rPr>
              <a:t> </a:t>
            </a:r>
            <a:r>
              <a:rPr lang="en-US" dirty="0" smtClean="0"/>
              <a:t>(DKA)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685800" y="5638800"/>
            <a:ext cx="2895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err="1" smtClean="0"/>
              <a:t>Porth</a:t>
            </a:r>
            <a:r>
              <a:rPr lang="en-US" sz="1100" dirty="0" smtClean="0"/>
              <a:t> &amp; </a:t>
            </a:r>
            <a:r>
              <a:rPr lang="en-US" sz="1100" dirty="0" err="1" smtClean="0"/>
              <a:t>Matfin</a:t>
            </a:r>
            <a:r>
              <a:rPr lang="en-US" sz="1100" dirty="0" smtClean="0"/>
              <a:t>, </a:t>
            </a:r>
            <a:r>
              <a:rPr lang="en-US" sz="1100" dirty="0"/>
              <a:t>2009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55917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43400" y="5638800"/>
            <a:ext cx="502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Image retrieved with permission from: http://en.wikipedia.org/wiki/Diabetes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</a:t>
            </a:r>
            <a:r>
              <a:rPr lang="en-US" dirty="0" err="1" smtClean="0"/>
              <a:t>Autosomal</a:t>
            </a:r>
            <a:r>
              <a:rPr lang="en-US" dirty="0" smtClean="0"/>
              <a:t> Dominant Inheritance</a:t>
            </a:r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447800"/>
            <a:ext cx="3319463" cy="3976688"/>
          </a:xfrm>
        </p:spPr>
      </p:pic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3352800" y="5638800"/>
            <a:ext cx="579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/>
              <a:t>                                         http://www.diabetes.niddk.nih.gov/dm/pubs/mody/#3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3886200"/>
            <a:ext cx="2895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affected child will have a 50% chance of passing MODY  onto their children.</a:t>
            </a: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2057400" y="1981200"/>
            <a:ext cx="2514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What is the chance of this couple’s children inheriting MODY?</a:t>
            </a:r>
          </a:p>
          <a:p>
            <a:r>
              <a:rPr lang="en-US" sz="1400"/>
              <a:t>Click on this text for answer.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Characteristics of MODY:</a:t>
            </a: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4343399"/>
          </a:xfrm>
        </p:spPr>
        <p:txBody>
          <a:bodyPr/>
          <a:lstStyle/>
          <a:p>
            <a:pPr eaLnBrk="1" hangingPunct="1"/>
            <a:r>
              <a:rPr lang="en-US" dirty="0" smtClean="0"/>
              <a:t>Presentation is non-</a:t>
            </a:r>
            <a:r>
              <a:rPr lang="en-US" dirty="0" err="1" smtClean="0"/>
              <a:t>ketotic</a:t>
            </a:r>
            <a:r>
              <a:rPr lang="en-US" dirty="0" smtClean="0"/>
              <a:t> hyperglycemia</a:t>
            </a:r>
          </a:p>
          <a:p>
            <a:pPr eaLnBrk="1" hangingPunct="1"/>
            <a:r>
              <a:rPr lang="en-US" dirty="0" smtClean="0"/>
              <a:t>Lack of auto antibodies</a:t>
            </a:r>
          </a:p>
          <a:p>
            <a:pPr eaLnBrk="1" hangingPunct="1"/>
            <a:r>
              <a:rPr lang="en-US" dirty="0" smtClean="0"/>
              <a:t>Age of onset &lt; 25 years</a:t>
            </a:r>
          </a:p>
          <a:p>
            <a:pPr eaLnBrk="1" hangingPunct="1"/>
            <a:r>
              <a:rPr lang="en-US" dirty="0" smtClean="0"/>
              <a:t>Non insulin dependent diabetes, defined by treatment without insulin for 5 years, or measurable C-peptide.</a:t>
            </a:r>
          </a:p>
          <a:p>
            <a:pPr eaLnBrk="1" hangingPunct="1"/>
            <a:r>
              <a:rPr lang="en-US" dirty="0" smtClean="0"/>
              <a:t>Can be mistaken for type 1 or type 2.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7924800" cy="3962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Click to learn the Key Characteristics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Algorithm for investigation of hyperglycaemia. DM- Diabetes Mellitus, LADA- Latent Autoimmune Diabetes in Adults, CFRD- Cystic Fibrosis Related Diabetes Mellitus, AD- Autosomal Dominant Inheritance.</a:t>
            </a: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0"/>
            <a:ext cx="7140575" cy="3505200"/>
          </a:xfrm>
        </p:spPr>
      </p:pic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2438400" y="60960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2590800" y="62484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3" name="TextBox 6"/>
          <p:cNvSpPr txBox="1">
            <a:spLocks noChangeArrowheads="1"/>
          </p:cNvSpPr>
          <p:nvPr/>
        </p:nvSpPr>
        <p:spPr bwMode="auto">
          <a:xfrm>
            <a:off x="2667000" y="60960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Nyunt, o, et. al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is Monogenic Diabetes difficult to recognize?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Unfamiliarity with importance of family history.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Healthcare professionals’ </a:t>
            </a:r>
            <a:r>
              <a:rPr lang="en-US" sz="2800" dirty="0" smtClean="0"/>
              <a:t>lack of confidence regarding genetics and other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dominant conditions.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Technical language involved in genetics is confusing for some healthcare providers.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Small patient population.  Diabetic Nurse Educator said she had seen 1 case in 14 years of practice.</a:t>
            </a:r>
            <a:r>
              <a:rPr lang="en-US" dirty="0" smtClean="0"/>
              <a:t> </a:t>
            </a:r>
            <a:r>
              <a:rPr lang="en-US" sz="1700" dirty="0" smtClean="0"/>
              <a:t>Shepherd, </a:t>
            </a:r>
            <a:r>
              <a:rPr lang="en-US" sz="1700" dirty="0" smtClean="0"/>
              <a:t> 2001</a:t>
            </a:r>
            <a:endParaRPr lang="en-US" sz="1700" dirty="0"/>
          </a:p>
        </p:txBody>
      </p:sp>
      <p:pic>
        <p:nvPicPr>
          <p:cNvPr id="3076" name="Picture 4" descr="C:\Documents and Settings\Linda McCarthy\Local Settings\Temporary Internet Files\Content.IE5\EIYIT3ME\MC9004404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914400"/>
            <a:ext cx="1828800" cy="1381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8307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Depends on which type </a:t>
            </a:r>
            <a:r>
              <a:rPr lang="en-US" dirty="0" smtClean="0">
                <a:latin typeface="Calibri" pitchFamily="34" charset="0"/>
              </a:rPr>
              <a:t>MODY, </a:t>
            </a:r>
            <a:r>
              <a:rPr lang="en-US" dirty="0" smtClean="0">
                <a:latin typeface="Calibri" pitchFamily="34" charset="0"/>
              </a:rPr>
              <a:t>some can be treated with diet and exercise.</a:t>
            </a:r>
          </a:p>
          <a:p>
            <a:r>
              <a:rPr lang="en-US" dirty="0" smtClean="0">
                <a:latin typeface="Calibri" pitchFamily="34" charset="0"/>
              </a:rPr>
              <a:t>Most will need pharmacological treatment due to progressive deterioration in glycemic control. 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Patients with MODY are extremely sensitive to Sulfonylurea which have shown to be 4 times as effective in lowering glucose than metformin. </a:t>
            </a:r>
            <a:r>
              <a:rPr lang="en-US" sz="1800" dirty="0" smtClean="0">
                <a:latin typeface="Calibri" pitchFamily="34" charset="0"/>
              </a:rPr>
              <a:t>(</a:t>
            </a:r>
            <a:r>
              <a:rPr lang="en-US" sz="1800" dirty="0" err="1" smtClean="0">
                <a:latin typeface="Calibri" pitchFamily="34" charset="0"/>
              </a:rPr>
              <a:t>Hattersly</a:t>
            </a:r>
            <a:r>
              <a:rPr lang="en-US" sz="1800" dirty="0" smtClean="0">
                <a:latin typeface="Calibri" pitchFamily="34" charset="0"/>
              </a:rPr>
              <a:t>, et al, 2009)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C:\Documents and Settings\Linda McCarthy\Local Settings\Temporary Internet Files\Content.IE5\JKAFXTO9\MC9003839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945" y="88088"/>
            <a:ext cx="1356055" cy="155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Treatment of MODY, </a:t>
            </a:r>
            <a:r>
              <a:rPr lang="en-US" sz="3200" dirty="0" smtClean="0">
                <a:latin typeface="Calibri" pitchFamily="34" charset="0"/>
              </a:rPr>
              <a:t>continued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31242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3200" dirty="0" smtClean="0">
                <a:latin typeface="Calibri" pitchFamily="34" charset="0"/>
              </a:rPr>
              <a:t>Some can be maintained on Sulfonylurea for many decades and glycemic control is often better than that achieved on insulin. </a:t>
            </a:r>
          </a:p>
          <a:p>
            <a:pPr lvl="1">
              <a:buFontTx/>
              <a:buChar char="-"/>
            </a:pPr>
            <a:r>
              <a:rPr lang="en-US" sz="3200" dirty="0" smtClean="0">
                <a:latin typeface="Calibri" pitchFamily="34" charset="0"/>
              </a:rPr>
              <a:t>Initial dose is low, ¼ the normal starting dose.  </a:t>
            </a:r>
            <a:r>
              <a:rPr lang="en-US" sz="1200" dirty="0" smtClean="0">
                <a:latin typeface="Calibri" pitchFamily="34" charset="0"/>
              </a:rPr>
              <a:t>(</a:t>
            </a:r>
            <a:r>
              <a:rPr lang="en-US" sz="1200" dirty="0" err="1" smtClean="0">
                <a:latin typeface="Calibri" pitchFamily="34" charset="0"/>
              </a:rPr>
              <a:t>Hattersly</a:t>
            </a:r>
            <a:r>
              <a:rPr lang="en-US" sz="1200" dirty="0" smtClean="0">
                <a:latin typeface="Calibri" pitchFamily="34" charset="0"/>
              </a:rPr>
              <a:t>, et al, 2009)</a:t>
            </a:r>
          </a:p>
        </p:txBody>
      </p:sp>
      <p:sp>
        <p:nvSpPr>
          <p:cNvPr id="55305" name="Rectangle 13"/>
          <p:cNvSpPr>
            <a:spLocks noChangeArrowheads="1"/>
          </p:cNvSpPr>
          <p:nvPr/>
        </p:nvSpPr>
        <p:spPr bwMode="auto">
          <a:xfrm>
            <a:off x="3429000" y="6248400"/>
            <a:ext cx="345281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</a:rPr>
              <a:t>Image </a:t>
            </a:r>
            <a:r>
              <a:rPr lang="en-US" sz="1000" dirty="0">
                <a:solidFill>
                  <a:schemeClr val="tx1"/>
                </a:solidFill>
              </a:rPr>
              <a:t>retrieved from: Microsoft Word Clipart 2003</a:t>
            </a:r>
          </a:p>
        </p:txBody>
      </p:sp>
      <p:pic>
        <p:nvPicPr>
          <p:cNvPr id="7" name="Picture 19" descr="Prescription Pad and Medicine - Vendor: i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648200"/>
            <a:ext cx="20193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Sulfonylureas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work well in treating MODY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Drugs such as </a:t>
            </a:r>
            <a:r>
              <a:rPr lang="en-US" sz="2800" dirty="0" err="1" smtClean="0">
                <a:latin typeface="Calibri" pitchFamily="34" charset="0"/>
              </a:rPr>
              <a:t>Glipizide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Glyburide</a:t>
            </a:r>
            <a:r>
              <a:rPr lang="en-US" sz="2800" dirty="0" smtClean="0">
                <a:latin typeface="Calibri" pitchFamily="34" charset="0"/>
              </a:rPr>
              <a:t> and </a:t>
            </a:r>
            <a:r>
              <a:rPr lang="en-US" sz="2800" dirty="0" err="1" smtClean="0">
                <a:latin typeface="Calibri" pitchFamily="34" charset="0"/>
              </a:rPr>
              <a:t>Glimiperide</a:t>
            </a:r>
            <a:r>
              <a:rPr lang="en-US" sz="28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Mechanism: Stimulate insulin secretion by closing the Beta cell’s K+ channel causing depolarization and calcium influx.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Side Effects: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Hypoglycemia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Rashes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GI upset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Calibri" pitchFamily="34" charset="0"/>
              </a:rPr>
              <a:t>Hyponatremia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33400" y="1676400"/>
            <a:ext cx="8229600" cy="1676400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Click to learn the mechanism of action of </a:t>
            </a:r>
            <a:r>
              <a:rPr lang="en-US" dirty="0" err="1" smtClean="0">
                <a:solidFill>
                  <a:schemeClr val="bg1"/>
                </a:solidFill>
              </a:rPr>
              <a:t>Sulfonylureas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MODY, </a:t>
            </a:r>
            <a:r>
              <a:rPr lang="en-US" sz="3200" dirty="0" smtClean="0"/>
              <a:t>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</a:rPr>
              <a:t>MODY subtypes HNF1A and HNF4A: approximately 1/3  will require insulin due to progressive beta cell dysfunction. </a:t>
            </a:r>
            <a:r>
              <a:rPr lang="en-US" sz="1200" dirty="0" smtClean="0">
                <a:latin typeface="Calibri" pitchFamily="34" charset="0"/>
              </a:rPr>
              <a:t>(</a:t>
            </a:r>
            <a:r>
              <a:rPr lang="en-US" sz="1200" dirty="0" err="1" smtClean="0">
                <a:latin typeface="Calibri" pitchFamily="34" charset="0"/>
              </a:rPr>
              <a:t>Nyunt</a:t>
            </a:r>
            <a:r>
              <a:rPr lang="en-US" sz="1200" dirty="0" smtClean="0">
                <a:latin typeface="Calibri" pitchFamily="34" charset="0"/>
              </a:rPr>
              <a:t>, et al, 2009) </a:t>
            </a:r>
          </a:p>
          <a:p>
            <a:pPr lvl="1">
              <a:buNone/>
            </a:pP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6" name="Picture 4" descr="insu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5867400" cy="338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6248400"/>
            <a:ext cx="617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 retrieved with permission from: http://www.endotext.org/Diabetes/diabetes20/figures/figure7.png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028" y="1981200"/>
            <a:ext cx="287237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57150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http://www.monogenicdiabetes.org/jaffe_story.html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90600" y="609600"/>
            <a:ext cx="7162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Genetic Testing can be Life Changing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Lilly, diagnosed with type 1 diabetes @ 11months</a:t>
            </a:r>
          </a:p>
          <a:p>
            <a:r>
              <a:rPr lang="en-US" dirty="0" smtClean="0"/>
              <a:t>On insulin pump for years</a:t>
            </a:r>
          </a:p>
          <a:p>
            <a:r>
              <a:rPr lang="en-US" dirty="0" smtClean="0"/>
              <a:t>Saliva DNA test done</a:t>
            </a:r>
          </a:p>
          <a:p>
            <a:r>
              <a:rPr lang="en-US" dirty="0" smtClean="0"/>
              <a:t>+ genetic mutation</a:t>
            </a:r>
          </a:p>
          <a:p>
            <a:r>
              <a:rPr lang="en-US" dirty="0" smtClean="0"/>
              <a:t>Admitted to hospital and weaned off insulin pump</a:t>
            </a:r>
          </a:p>
          <a:p>
            <a:r>
              <a:rPr lang="en-US" dirty="0" smtClean="0"/>
              <a:t>Now on oral medication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Testing &amp;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Implication for treatment: switch to oral agent once mutation is identified!</a:t>
            </a:r>
          </a:p>
          <a:p>
            <a:r>
              <a:rPr lang="en-US" dirty="0" smtClean="0"/>
              <a:t>Treatment geared to specific mutation.</a:t>
            </a:r>
          </a:p>
          <a:p>
            <a:r>
              <a:rPr lang="en-US" dirty="0" smtClean="0"/>
              <a:t>Cost of test: not covered by insurance: $1700</a:t>
            </a:r>
          </a:p>
          <a:p>
            <a:r>
              <a:rPr lang="en-US" dirty="0" smtClean="0"/>
              <a:t>Implications for off spring due to dominant inheritance; 50% chance of passing this on.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181600"/>
            <a:ext cx="1493836" cy="14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Diabetes Classifications, continued</a:t>
            </a:r>
          </a:p>
        </p:txBody>
      </p:sp>
      <p:sp>
        <p:nvSpPr>
          <p:cNvPr id="21506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hlinkClick r:id="rId2" action="ppaction://hlinksldjump" tooltip="formerly called non insulin dependent diabetes"/>
              </a:rPr>
              <a:t>II.  Type 2 diabetes</a:t>
            </a:r>
            <a:r>
              <a:rPr lang="en-US" sz="2000" dirty="0" smtClean="0"/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Insulin deficiency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Impaired ability of the tissues to use insulin (insulin resistance) and / or impaired release of insulin caused by beta cell dysfunction.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Accounts for about 90- 95% of diabetes cases.</a:t>
            </a:r>
          </a:p>
          <a:p>
            <a:pPr eaLnBrk="1" hangingPunct="1">
              <a:spcBef>
                <a:spcPct val="50000"/>
              </a:spcBef>
            </a:pPr>
            <a:endParaRPr lang="en-US" sz="2000" dirty="0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41838" y="1828800"/>
            <a:ext cx="4144962" cy="2957513"/>
          </a:xfrm>
        </p:spPr>
      </p:pic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4114800" y="5029200"/>
            <a:ext cx="480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Retrieved with permission from: http://whatisdiabetes.us/type2diabetes052309.jpg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257800"/>
            <a:ext cx="1467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Porth</a:t>
            </a:r>
            <a:r>
              <a:rPr lang="en-US" sz="1100" dirty="0" smtClean="0"/>
              <a:t> &amp; </a:t>
            </a:r>
            <a:r>
              <a:rPr lang="en-US" sz="1100" dirty="0" err="1" smtClean="0"/>
              <a:t>Matfin</a:t>
            </a:r>
            <a:r>
              <a:rPr lang="en-US" sz="1100" dirty="0" smtClean="0"/>
              <a:t>, </a:t>
            </a:r>
            <a:r>
              <a:rPr lang="en-US" sz="1100" dirty="0" smtClean="0"/>
              <a:t>2009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Knowledge: Diabetes Management</a:t>
            </a:r>
          </a:p>
          <a:p>
            <a:r>
              <a:rPr lang="en-US" dirty="0" smtClean="0"/>
              <a:t>Provide education re: disease presentation and genetic component.  This may involve teaching our colleagues due to unfamiliarity of this disease.  </a:t>
            </a:r>
          </a:p>
          <a:p>
            <a:r>
              <a:rPr lang="en-US" dirty="0" smtClean="0"/>
              <a:t>Teach self care techniques re: medication, diet, exercise.</a:t>
            </a:r>
          </a:p>
          <a:p>
            <a:r>
              <a:rPr lang="en-US" dirty="0" smtClean="0"/>
              <a:t>Provide genetic testing information.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2247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Iowa Outcomes project, (2000)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these features are related to MODY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752600"/>
            <a:ext cx="678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a</a:t>
            </a:r>
            <a:r>
              <a:rPr lang="en-US" sz="2000" dirty="0" smtClean="0"/>
              <a:t>. Mild and usually treated with oral medication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819400"/>
            <a:ext cx="670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b</a:t>
            </a:r>
            <a:r>
              <a:rPr lang="en-US" sz="2000" dirty="0" smtClean="0"/>
              <a:t>. Requires genetic testing to determine subtype 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219200" y="3886200"/>
            <a:ext cx="670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c.  </a:t>
            </a:r>
            <a:r>
              <a:rPr lang="en-US" sz="2000" dirty="0" smtClean="0"/>
              <a:t>Presents over the age of 50.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19200" y="5029200"/>
            <a:ext cx="670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d.  </a:t>
            </a:r>
            <a:r>
              <a:rPr lang="en-US" sz="2000" dirty="0" smtClean="0"/>
              <a:t>Accounts for 15% of all type 2 diabetes.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514600" y="2362200"/>
            <a:ext cx="342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3429000"/>
            <a:ext cx="396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4572000"/>
            <a:ext cx="396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usually presents &lt; 25 yrs old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52600" y="5715000"/>
            <a:ext cx="525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MODY is rare and only accounts for 2-5% of type 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MODY: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diabetes at presentation</a:t>
            </a:r>
          </a:p>
          <a:p>
            <a:r>
              <a:rPr lang="en-US" dirty="0" smtClean="0"/>
              <a:t>Strong family history</a:t>
            </a:r>
          </a:p>
          <a:p>
            <a:r>
              <a:rPr lang="en-US" dirty="0" smtClean="0"/>
              <a:t>Age of onset usually before age 25</a:t>
            </a:r>
          </a:p>
          <a:p>
            <a:r>
              <a:rPr lang="en-US" dirty="0" smtClean="0"/>
              <a:t>Features inconsistent with other types of diabetes: No significant obesity or </a:t>
            </a:r>
            <a:r>
              <a:rPr lang="en-US" dirty="0" err="1" smtClean="0"/>
              <a:t>acanthosis</a:t>
            </a:r>
            <a:endParaRPr lang="en-US" dirty="0" smtClean="0"/>
          </a:p>
          <a:p>
            <a:r>
              <a:rPr lang="en-US" dirty="0" smtClean="0"/>
              <a:t>Sensitivity to Sulfonylurea and may require insulin later in life.</a:t>
            </a:r>
            <a:endParaRPr lang="en-US" dirty="0"/>
          </a:p>
        </p:txBody>
      </p:sp>
      <p:pic>
        <p:nvPicPr>
          <p:cNvPr id="6146" name="Picture 2" descr="C:\Documents and Settings\Linda McCarthy\Local Settings\Temporary Internet Files\Content.IE5\YIRP93CO\MC900237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09600"/>
            <a:ext cx="1646222" cy="147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Linda McCarthy\Local Settings\Temporary Internet Files\Content.IE5\JDNNRA3M\MMj0283641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19200"/>
            <a:ext cx="841376" cy="19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7620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itchFamily="18" charset="0"/>
              </a:rPr>
              <a:t>Congratulations you have completed the Monogenic Diabetes Tutorial!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8434" name="Picture 2" descr="C:\Documents and Settings\Linda McCarthy\Local Settings\Temporary Internet Files\Content.IE5\EIYIT3ME\MP90043173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429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References, Monogenic Diabetes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American Diabetes Association</a:t>
            </a:r>
            <a:r>
              <a:rPr lang="en-US" sz="1400" b="1" dirty="0" smtClean="0"/>
              <a:t>, </a:t>
            </a:r>
            <a:r>
              <a:rPr lang="en-US" sz="1400" dirty="0" smtClean="0"/>
              <a:t>Standards of </a:t>
            </a:r>
            <a:r>
              <a:rPr lang="en-US" sz="1400" dirty="0" smtClean="0"/>
              <a:t>medical care </a:t>
            </a:r>
            <a:r>
              <a:rPr lang="en-US" sz="1400" dirty="0" smtClean="0"/>
              <a:t>in </a:t>
            </a:r>
            <a:r>
              <a:rPr lang="en-US" sz="1400" dirty="0" smtClean="0"/>
              <a:t>Ddabetes—2010,</a:t>
            </a:r>
            <a:r>
              <a:rPr lang="en-US" sz="1400" b="1" dirty="0" smtClean="0"/>
              <a:t> </a:t>
            </a:r>
            <a:r>
              <a:rPr lang="en-US" sz="1400" i="1" dirty="0" smtClean="0"/>
              <a:t>Diabetes Care</a:t>
            </a:r>
            <a:r>
              <a:rPr lang="en-US" sz="1400" dirty="0" smtClean="0"/>
              <a:t>, Volume </a:t>
            </a:r>
            <a:r>
              <a:rPr lang="en-US" sz="1400" dirty="0" smtClean="0"/>
              <a:t>33,  </a:t>
            </a:r>
            <a:r>
              <a:rPr lang="en-US" sz="1400" dirty="0" smtClean="0"/>
              <a:t>supplement </a:t>
            </a:r>
            <a:r>
              <a:rPr lang="en-US" sz="1400" dirty="0" smtClean="0"/>
              <a:t>1, </a:t>
            </a:r>
            <a:r>
              <a:rPr lang="en-US" sz="1400" dirty="0" smtClean="0"/>
              <a:t>January 2010 S11-s25.</a:t>
            </a:r>
            <a:endParaRPr lang="en-US" sz="1400" dirty="0" smtClean="0"/>
          </a:p>
          <a:p>
            <a:r>
              <a:rPr lang="en-US" sz="1400" dirty="0" err="1" smtClean="0"/>
              <a:t>Festa</a:t>
            </a:r>
            <a:r>
              <a:rPr lang="en-US" sz="1400" dirty="0" smtClean="0"/>
              <a:t> </a:t>
            </a:r>
            <a:r>
              <a:rPr lang="en-US" sz="1400" dirty="0" smtClean="0"/>
              <a:t>A, Hanley AJ, Tracy RP, </a:t>
            </a:r>
            <a:r>
              <a:rPr lang="en-US" sz="1400" dirty="0" err="1" smtClean="0"/>
              <a:t>D'Agostino</a:t>
            </a:r>
            <a:r>
              <a:rPr lang="en-US" sz="1400" dirty="0" smtClean="0"/>
              <a:t>, </a:t>
            </a:r>
            <a:r>
              <a:rPr lang="en-US" sz="1400" dirty="0" smtClean="0"/>
              <a:t>R 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Haffner</a:t>
            </a:r>
            <a:r>
              <a:rPr lang="en-US" sz="1400" dirty="0" smtClean="0"/>
              <a:t>,  S. (2003 ). Inflammation </a:t>
            </a:r>
            <a:r>
              <a:rPr lang="en-US" sz="1400" dirty="0" smtClean="0"/>
              <a:t>in the prediabetic state is related to increased insulin resistance rather than decreased insulin secretion</a:t>
            </a:r>
            <a:r>
              <a:rPr lang="en-US" sz="1400" b="1" dirty="0" smtClean="0"/>
              <a:t>. </a:t>
            </a:r>
            <a:r>
              <a:rPr lang="en-US" sz="1400" i="1" dirty="0" smtClean="0"/>
              <a:t>Circulation</a:t>
            </a:r>
            <a:r>
              <a:rPr lang="en-US" sz="1400" dirty="0" smtClean="0"/>
              <a:t>, </a:t>
            </a:r>
            <a:r>
              <a:rPr lang="en-US" sz="1400" b="1" dirty="0" smtClean="0"/>
              <a:t>108:</a:t>
            </a:r>
            <a:r>
              <a:rPr lang="en-US" sz="1400" dirty="0" smtClean="0"/>
              <a:t>1822-1830.</a:t>
            </a:r>
            <a:endParaRPr lang="en-US" sz="1400" dirty="0" smtClean="0"/>
          </a:p>
          <a:p>
            <a:r>
              <a:rPr lang="en-US" sz="1400" dirty="0" err="1" smtClean="0"/>
              <a:t>Hattersly</a:t>
            </a:r>
            <a:r>
              <a:rPr lang="en-US" sz="1400" dirty="0" smtClean="0"/>
              <a:t> </a:t>
            </a:r>
            <a:r>
              <a:rPr lang="en-US" sz="1400" dirty="0" smtClean="0"/>
              <a:t>A., </a:t>
            </a:r>
            <a:r>
              <a:rPr lang="en-US" sz="1400" dirty="0" err="1" smtClean="0"/>
              <a:t>Bruining</a:t>
            </a:r>
            <a:r>
              <a:rPr lang="en-US" sz="1400" dirty="0" smtClean="0"/>
              <a:t>, J., </a:t>
            </a:r>
            <a:r>
              <a:rPr lang="en-US" sz="1400" dirty="0" err="1" smtClean="0"/>
              <a:t>Sheild</a:t>
            </a:r>
            <a:r>
              <a:rPr lang="en-US" sz="1400" dirty="0" smtClean="0"/>
              <a:t>, J., </a:t>
            </a:r>
            <a:r>
              <a:rPr lang="en-US" sz="1400" dirty="0" err="1" smtClean="0"/>
              <a:t>Njolstad</a:t>
            </a:r>
            <a:r>
              <a:rPr lang="en-US" sz="1400" dirty="0" smtClean="0"/>
              <a:t>, p., &amp; </a:t>
            </a:r>
            <a:r>
              <a:rPr lang="en-US" sz="1400" dirty="0" err="1" smtClean="0"/>
              <a:t>Donaghue</a:t>
            </a:r>
            <a:r>
              <a:rPr lang="en-US" sz="1400" dirty="0" smtClean="0"/>
              <a:t>, K. (2009)  The diagnosis and management of monogenic diabetes I children and adolescents</a:t>
            </a:r>
            <a:r>
              <a:rPr lang="en-US" sz="1400" i="1" dirty="0" smtClean="0"/>
              <a:t>. Pediatric Diabetes</a:t>
            </a:r>
            <a:r>
              <a:rPr lang="en-US" sz="1400" dirty="0" smtClean="0"/>
              <a:t>, 10 (</a:t>
            </a:r>
            <a:r>
              <a:rPr lang="en-US" sz="1400" dirty="0" err="1" smtClean="0"/>
              <a:t>suppl</a:t>
            </a:r>
            <a:r>
              <a:rPr lang="en-US" sz="1400" dirty="0" smtClean="0"/>
              <a:t> 12), 33-42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Iowa Outcomes project, (2000) </a:t>
            </a:r>
            <a:r>
              <a:rPr lang="en-US" sz="1400" i="1" dirty="0" smtClean="0"/>
              <a:t>Nursing Outcomes Classification </a:t>
            </a:r>
            <a:r>
              <a:rPr lang="en-US" sz="1400" dirty="0" smtClean="0"/>
              <a:t>(NOC) (2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ed.).  St. Louis, Missouri: Mosby, Inc. </a:t>
            </a:r>
            <a:endParaRPr lang="en-US" sz="1400" dirty="0" smtClean="0"/>
          </a:p>
          <a:p>
            <a:r>
              <a:rPr lang="sv-SE" sz="1400" dirty="0" smtClean="0"/>
              <a:t>Krabbe, K.S., Pedersen, M., Bruunsgaard, H. (2004). Inflammatory mediators in the elderly. </a:t>
            </a:r>
            <a:r>
              <a:rPr lang="sv-SE" sz="1400" i="1" dirty="0" smtClean="0"/>
              <a:t>Experimental Gerontology</a:t>
            </a:r>
            <a:r>
              <a:rPr lang="sv-SE" sz="1400" dirty="0" smtClean="0"/>
              <a:t>, (39) 687-699</a:t>
            </a:r>
            <a:r>
              <a:rPr lang="sv-SE" sz="1400" dirty="0" smtClean="0"/>
              <a:t>.</a:t>
            </a:r>
            <a:endParaRPr lang="en-US" sz="1400" dirty="0" smtClean="0"/>
          </a:p>
          <a:p>
            <a:r>
              <a:rPr lang="en-US" sz="1400" dirty="0" err="1" smtClean="0"/>
              <a:t>Nyunt</a:t>
            </a:r>
            <a:r>
              <a:rPr lang="en-US" sz="1400" dirty="0" smtClean="0"/>
              <a:t>, o., </a:t>
            </a:r>
            <a:r>
              <a:rPr lang="en-US" sz="1400" dirty="0" smtClean="0"/>
              <a:t>y, J</a:t>
            </a:r>
            <a:r>
              <a:rPr lang="en-US" sz="1400" dirty="0" smtClean="0"/>
              <a:t>., </a:t>
            </a:r>
            <a:r>
              <a:rPr lang="en-US" sz="1400" dirty="0" err="1" smtClean="0"/>
              <a:t>McGown</a:t>
            </a:r>
            <a:r>
              <a:rPr lang="en-US" sz="1400" dirty="0" smtClean="0"/>
              <a:t>, I., Harris, M., Huynh, T., Leong, G., Cowley, D., </a:t>
            </a:r>
            <a:r>
              <a:rPr lang="en-US" sz="1400" dirty="0" err="1" smtClean="0"/>
              <a:t>Cotterill</a:t>
            </a:r>
            <a:r>
              <a:rPr lang="en-US" sz="1400" dirty="0" smtClean="0"/>
              <a:t>, A., (2009).   Investigating Maturity onset diabetes of the young.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Biochem</a:t>
            </a:r>
            <a:r>
              <a:rPr lang="en-US" sz="1400" i="1" dirty="0" smtClean="0"/>
              <a:t> Rev</a:t>
            </a:r>
            <a:r>
              <a:rPr lang="en-US" sz="1400" dirty="0" smtClean="0"/>
              <a:t>. 2009 May; 30(2): 67–74.</a:t>
            </a:r>
          </a:p>
          <a:p>
            <a:r>
              <a:rPr lang="en-US" sz="1400" dirty="0" err="1" smtClean="0"/>
              <a:t>Porth</a:t>
            </a:r>
            <a:r>
              <a:rPr lang="en-US" sz="1400" dirty="0" smtClean="0"/>
              <a:t>, </a:t>
            </a:r>
            <a:r>
              <a:rPr lang="en-US" sz="1400" dirty="0" smtClean="0"/>
              <a:t>C.M &amp; </a:t>
            </a:r>
            <a:r>
              <a:rPr lang="en-US" sz="1400" dirty="0" err="1" smtClean="0"/>
              <a:t>Matfin</a:t>
            </a:r>
            <a:r>
              <a:rPr lang="en-US" sz="1400" dirty="0" smtClean="0"/>
              <a:t>, G. </a:t>
            </a:r>
            <a:r>
              <a:rPr lang="en-US" sz="1400" dirty="0" smtClean="0"/>
              <a:t>(2009) </a:t>
            </a:r>
            <a:r>
              <a:rPr lang="en-US" sz="1400" i="1" dirty="0" err="1" smtClean="0"/>
              <a:t>Pathophysiology</a:t>
            </a:r>
            <a:r>
              <a:rPr lang="en-US" sz="1400" i="1" dirty="0" smtClean="0"/>
              <a:t>: Concepts of Altered Health States. </a:t>
            </a:r>
            <a:r>
              <a:rPr lang="en-US" sz="1400" dirty="0" smtClean="0"/>
              <a:t>Philadelphia: Lippincott Williams &amp; Wilkins.</a:t>
            </a:r>
          </a:p>
          <a:p>
            <a:r>
              <a:rPr lang="en-US" sz="1400" dirty="0" smtClean="0"/>
              <a:t>Shepherd, M., Stride, A., </a:t>
            </a:r>
            <a:r>
              <a:rPr lang="en-US" sz="1400" dirty="0" err="1" smtClean="0"/>
              <a:t>Ellard</a:t>
            </a:r>
            <a:r>
              <a:rPr lang="en-US" sz="1400" dirty="0" smtClean="0"/>
              <a:t>, S., &amp; </a:t>
            </a:r>
            <a:r>
              <a:rPr lang="en-US" sz="1400" dirty="0" err="1" smtClean="0"/>
              <a:t>Hattersley</a:t>
            </a:r>
            <a:r>
              <a:rPr lang="en-US" sz="1400" dirty="0" smtClean="0"/>
              <a:t>, A. (2003). Integrating genetics into diabetes care: a new role for DSNs. </a:t>
            </a:r>
            <a:r>
              <a:rPr lang="en-US" sz="1400" i="1" dirty="0" smtClean="0"/>
              <a:t>Journal of Diabetes Nursing</a:t>
            </a:r>
            <a:r>
              <a:rPr lang="en-US" sz="1400" dirty="0" smtClean="0"/>
              <a:t>, </a:t>
            </a:r>
            <a:r>
              <a:rPr lang="en-US" sz="1400" i="1" dirty="0" smtClean="0"/>
              <a:t>7</a:t>
            </a:r>
            <a:r>
              <a:rPr lang="en-US" sz="1400" dirty="0" smtClean="0"/>
              <a:t>(8), 289-292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Tattersall</a:t>
            </a:r>
            <a:r>
              <a:rPr lang="en-US" sz="1400" dirty="0" smtClean="0"/>
              <a:t>, R.B., Mild familial diabetes with dominant inheritance. QJ Med 1974/ 43: 339-57. (this reference was taken from the </a:t>
            </a:r>
            <a:r>
              <a:rPr lang="en-US" sz="1400" dirty="0" err="1" smtClean="0"/>
              <a:t>Nyunt</a:t>
            </a:r>
            <a:r>
              <a:rPr lang="en-US" sz="1400" dirty="0" smtClean="0"/>
              <a:t>, </a:t>
            </a:r>
            <a:r>
              <a:rPr lang="en-US" sz="1400" dirty="0" err="1" smtClean="0"/>
              <a:t>Ohn</a:t>
            </a:r>
            <a:r>
              <a:rPr lang="en-US" sz="1400" dirty="0" smtClean="0"/>
              <a:t> et all article. Reference #1. </a:t>
            </a:r>
            <a:r>
              <a:rPr lang="en-US" sz="1400" dirty="0" smtClean="0"/>
              <a:t>)</a:t>
            </a: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those who helped!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2590800"/>
          </a:xfrm>
        </p:spPr>
        <p:txBody>
          <a:bodyPr/>
          <a:lstStyle/>
          <a:p>
            <a:r>
              <a:rPr lang="en-US" sz="2000" dirty="0" smtClean="0"/>
              <a:t>My husband Joe, for his patience and willingness to be a guinea pig and tester.</a:t>
            </a:r>
          </a:p>
          <a:p>
            <a:r>
              <a:rPr lang="en-US" sz="2000" dirty="0" smtClean="0"/>
              <a:t>My children because I was “absent from home this semester” </a:t>
            </a:r>
          </a:p>
          <a:p>
            <a:r>
              <a:rPr lang="en-US" sz="2000" dirty="0" smtClean="0"/>
              <a:t>Pat Bowne for her wisdom and help in learning the “tutorial way.” (along with everything else!)</a:t>
            </a:r>
          </a:p>
          <a:p>
            <a:r>
              <a:rPr lang="en-US" sz="2000" dirty="0" smtClean="0"/>
              <a:t>My mother, by her example of hard work, </a:t>
            </a:r>
            <a:r>
              <a:rPr lang="en-US" sz="2000" dirty="0" smtClean="0"/>
              <a:t>encouraged</a:t>
            </a:r>
            <a:r>
              <a:rPr lang="en-US" sz="2000" dirty="0" smtClean="0"/>
              <a:t> </a:t>
            </a:r>
            <a:r>
              <a:rPr lang="en-US" sz="2000" dirty="0" smtClean="0"/>
              <a:t>me to pursue my Master’s Degree.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29" name="Picture 5" descr="C:\Documents and Settings\Linda McCarthy\Local Settings\Temporary Internet Files\Content.IE5\YIRP93CO\MC9004375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186055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III.  Gestational Diabetes		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degree of glucose intolerance with onset or first recognition during pregnancy.</a:t>
            </a:r>
          </a:p>
          <a:p>
            <a:pPr eaLnBrk="1" hangingPunct="1"/>
            <a:r>
              <a:rPr lang="en-US" dirty="0" smtClean="0"/>
              <a:t>Caused by a combination of insulin resistance and impaired insulin secretion.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err="1" smtClean="0"/>
              <a:t>Porth</a:t>
            </a:r>
            <a:r>
              <a:rPr lang="en-US" sz="1400" dirty="0" smtClean="0"/>
              <a:t> &amp; </a:t>
            </a:r>
            <a:r>
              <a:rPr lang="en-US" sz="1400" dirty="0" err="1" smtClean="0"/>
              <a:t>Matfin</a:t>
            </a:r>
            <a:r>
              <a:rPr lang="en-US" sz="1400" dirty="0" smtClean="0"/>
              <a:t>, </a:t>
            </a:r>
            <a:r>
              <a:rPr lang="en-US" sz="1400" dirty="0" smtClean="0"/>
              <a:t>2009</a:t>
            </a:r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5663" y="2057400"/>
            <a:ext cx="4032250" cy="2514600"/>
          </a:xfrm>
        </p:spPr>
      </p:pic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4572000" y="48006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Image retrieved with permission   from http://www.healthsystem.virginia.edu/internet/diabetes/description.cfm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IV.  Other types of Diabetes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1. Diseases of exocrine pancreas, for example pancreatitis, neoplasm, cystic fibrosis.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2. Endocrine disorders such as acromegaly &amp; Cushing syndrome.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3. Infections such as congenital rubella &amp; cytomegalovirus.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4. Genetic defects in beta cell </a:t>
            </a:r>
            <a:r>
              <a:rPr lang="en-US" dirty="0" smtClean="0"/>
              <a:t>function, </a:t>
            </a:r>
            <a:r>
              <a:rPr lang="en-US" dirty="0" smtClean="0"/>
              <a:t>for </a:t>
            </a:r>
            <a:r>
              <a:rPr lang="en-US" dirty="0" smtClean="0"/>
              <a:t>example, </a:t>
            </a:r>
            <a:r>
              <a:rPr lang="en-US" dirty="0" err="1" smtClean="0">
                <a:hlinkClick r:id="rId2" action="ppaction://hlinksldjump" tooltip="an enzyme that assists with glucose metabolism."/>
              </a:rPr>
              <a:t>glucokinase</a:t>
            </a:r>
            <a:r>
              <a:rPr lang="en-US" dirty="0" smtClean="0"/>
              <a:t>. MODY is in this category.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err="1" smtClean="0"/>
              <a:t>Porth</a:t>
            </a:r>
            <a:r>
              <a:rPr lang="en-US" sz="1300" dirty="0" smtClean="0"/>
              <a:t> &amp; </a:t>
            </a:r>
            <a:r>
              <a:rPr lang="en-US" sz="1300" dirty="0" err="1" smtClean="0"/>
              <a:t>Matfin</a:t>
            </a:r>
            <a:r>
              <a:rPr lang="en-US" sz="1300" dirty="0" smtClean="0"/>
              <a:t>, </a:t>
            </a:r>
            <a:r>
              <a:rPr lang="en-US" sz="1300" dirty="0" smtClean="0"/>
              <a:t>2009</a:t>
            </a:r>
            <a:endParaRPr lang="en-US" sz="1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i="1" dirty="0" smtClean="0"/>
              <a:t>Criteria for the diagnosis of diabetes mellitus  </a:t>
            </a:r>
            <a:endParaRPr lang="en-US" sz="3200" dirty="0" smtClean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1. </a:t>
            </a:r>
            <a:r>
              <a:rPr lang="en-US" sz="2400" dirty="0" smtClean="0">
                <a:hlinkClick r:id="rId3" action="ppaction://hlinksldjump" tooltip="glycoslated hemoglobin, previously called HgbA1C provides a measure of glucose control over time."/>
              </a:rPr>
              <a:t>A1C</a:t>
            </a:r>
            <a:r>
              <a:rPr lang="en-US" sz="2400" dirty="0" smtClean="0"/>
              <a:t> &gt;6.5%. OR</a:t>
            </a:r>
          </a:p>
          <a:p>
            <a:pPr eaLnBrk="1" hangingPunct="1"/>
            <a:r>
              <a:rPr lang="en-US" sz="2400" dirty="0" smtClean="0"/>
              <a:t>2. Fasting Plasma Glucose 126 mg/dl (7.0 </a:t>
            </a:r>
            <a:r>
              <a:rPr lang="en-US" sz="2400" dirty="0" err="1" smtClean="0"/>
              <a:t>mmol</a:t>
            </a:r>
            <a:r>
              <a:rPr lang="en-US" sz="2400" dirty="0" smtClean="0"/>
              <a:t>/l). Fasting is defined as no caloric intake for at least 8 hours. OR</a:t>
            </a:r>
          </a:p>
          <a:p>
            <a:pPr eaLnBrk="1" hangingPunct="1"/>
            <a:r>
              <a:rPr lang="en-US" sz="2400" dirty="0" smtClean="0"/>
              <a:t>3. Two-hour plasma glucose 200 mg/dl (11.1 </a:t>
            </a:r>
            <a:r>
              <a:rPr lang="en-US" sz="2400" dirty="0" err="1" smtClean="0"/>
              <a:t>mmol</a:t>
            </a:r>
            <a:r>
              <a:rPr lang="en-US" sz="2400" dirty="0" smtClean="0"/>
              <a:t>/l) during an </a:t>
            </a:r>
            <a:r>
              <a:rPr lang="en-US" sz="2400" dirty="0" smtClean="0">
                <a:hlinkClick r:id="rId3" action="ppaction://hlinksldjump" tooltip="Oral Glucose Tolerance Test "/>
              </a:rPr>
              <a:t>OGTT.</a:t>
            </a:r>
            <a:r>
              <a:rPr lang="en-US" sz="2400" dirty="0" smtClean="0"/>
              <a:t> OR</a:t>
            </a:r>
          </a:p>
          <a:p>
            <a:pPr eaLnBrk="1" hangingPunct="1"/>
            <a:r>
              <a:rPr lang="en-US" sz="2400" dirty="0" smtClean="0"/>
              <a:t>4. In a patient with </a:t>
            </a:r>
            <a:r>
              <a:rPr lang="en-US" sz="2400" dirty="0" smtClean="0">
                <a:hlinkClick r:id="rId3" action="ppaction://hlinksldjump" tooltip="the three polys: polyuria (excess urination), polydipsia (excessive thirst), polyphagia (excessive hunger)"/>
              </a:rPr>
              <a:t>classic symptoms of hyperglycemia </a:t>
            </a:r>
            <a:r>
              <a:rPr lang="en-US" sz="2400" dirty="0" smtClean="0"/>
              <a:t>or hyperglycemic crisis, a random plasma glucose 200 mg/dl (11.1 </a:t>
            </a:r>
            <a:r>
              <a:rPr lang="en-US" sz="2400" dirty="0" err="1" smtClean="0"/>
              <a:t>mmol</a:t>
            </a:r>
            <a:r>
              <a:rPr lang="en-US" sz="2400" dirty="0" smtClean="0"/>
              <a:t>/l).</a:t>
            </a:r>
          </a:p>
          <a:p>
            <a:pPr eaLnBrk="1" hangingPunct="1"/>
            <a:r>
              <a:rPr lang="en-US" sz="2400" dirty="0" smtClean="0"/>
              <a:t>*In the absence of unequivocal hyperglycemia, criteria 1–3 should be confirmed by repeat testing.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838200" y="5786437"/>
            <a:ext cx="716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American Diabetes Association. (2010) Standards of Medical Care in Diabetes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Type 1 Diabetes is the result of?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895600"/>
            <a:ext cx="533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lphaLcPeriod"/>
              <a:defRPr/>
            </a:pPr>
            <a:r>
              <a:rPr lang="en-US" dirty="0"/>
              <a:t>Insulin resistance  due to impaired ability of the tissues to use insulin.   </a:t>
            </a:r>
          </a:p>
          <a:p>
            <a:pPr marL="342900" indent="-342900">
              <a:defRPr/>
            </a:pPr>
            <a:r>
              <a:rPr lang="en-US" dirty="0"/>
              <a:t> No, this is  type 2 diabetes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4038600"/>
            <a:ext cx="533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lphaLcPeriod" startAt="2"/>
              <a:defRPr/>
            </a:pPr>
            <a:r>
              <a:rPr lang="en-US" dirty="0"/>
              <a:t>Absolute lack of Insulin due to loss of beta cell function.</a:t>
            </a:r>
          </a:p>
          <a:p>
            <a:pPr marL="342900" indent="-342900">
              <a:defRPr/>
            </a:pPr>
            <a:r>
              <a:rPr lang="en-US" dirty="0"/>
              <a:t>Yes, type 1 DM is the result of beta cell destruction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5105400"/>
            <a:ext cx="533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 c.  Genetic condition in which the beta cells  do not make enough insulin.  </a:t>
            </a:r>
          </a:p>
          <a:p>
            <a:pPr>
              <a:defRPr/>
            </a:pPr>
            <a:r>
              <a:rPr lang="en-US" dirty="0"/>
              <a:t>No, this is MODY</a:t>
            </a: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990600" y="5334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i="1"/>
              <a:t>Let’s Review</a:t>
            </a:r>
          </a:p>
        </p:txBody>
      </p:sp>
      <p:pic>
        <p:nvPicPr>
          <p:cNvPr id="26632" name="Picture 1" descr="C:\Documents and Settings\Linda McCarthy\Local Settings\Temporary Internet Files\Content.IE5\1RSL04LV\MCj044042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488" y="246063"/>
            <a:ext cx="1827212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016&quot;&gt;&lt;object type=&quot;3&quot; unique_id=&quot;10017&quot;&gt;&lt;property id=&quot;20148&quot; value=&quot;5&quot;/&gt;&lt;property id=&quot;20300&quot; value=&quot;Slide 1 - &amp;quot;Click to Add Text&amp;quot;&quot;/&gt;&lt;property id=&quot;20307&quot; value=&quot;256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C0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4682</TotalTime>
  <Words>3344</Words>
  <Application>Microsoft Office PowerPoint</Application>
  <PresentationFormat>On-screen Show (4:3)</PresentationFormat>
  <Paragraphs>480</Paragraphs>
  <Slides>55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Tutorial Directions</vt:lpstr>
      <vt:lpstr>Objectives of tutorial</vt:lpstr>
      <vt:lpstr>Review of Diabetes Classification</vt:lpstr>
      <vt:lpstr>Diabetes Classifications, continued</vt:lpstr>
      <vt:lpstr>III.  Gestational Diabetes  </vt:lpstr>
      <vt:lpstr>IV.  Other types of Diabetes</vt:lpstr>
      <vt:lpstr>Criteria for the diagnosis of diabetes mellitus  </vt:lpstr>
      <vt:lpstr> Type 1 Diabetes is the result of?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Case Study: Monogenic diabetes </vt:lpstr>
      <vt:lpstr>Diagnosis:  father, 1991</vt:lpstr>
      <vt:lpstr>Diagnosis: oldest son, 2004</vt:lpstr>
      <vt:lpstr>Diagnosis: youngest daughter, 2007</vt:lpstr>
      <vt:lpstr>What is MODY?</vt:lpstr>
      <vt:lpstr>Prevalence of MODY  </vt:lpstr>
      <vt:lpstr>Clinical Features to help differentiate Type 1, Type 2, and MODY</vt:lpstr>
      <vt:lpstr>Clinical Features to help differentiate Type 1, Type 2, and MODY, continued</vt:lpstr>
      <vt:lpstr>Acanthosis Nigricans</vt:lpstr>
      <vt:lpstr>Slide 26</vt:lpstr>
      <vt:lpstr>Slide 27</vt:lpstr>
      <vt:lpstr>Pathophysiology of Monogenic Diabetes</vt:lpstr>
      <vt:lpstr>Insulin Production by Pancreatic Beta Cell</vt:lpstr>
      <vt:lpstr>Inflammation and Insulin Resistance</vt:lpstr>
      <vt:lpstr>Inflammation and Diabetes</vt:lpstr>
      <vt:lpstr> Effects of Aging &amp; Diabetes</vt:lpstr>
      <vt:lpstr>Stress and Diabetes, what’s the relationship?</vt:lpstr>
      <vt:lpstr>Stress, continued</vt:lpstr>
      <vt:lpstr>Which of these can cause the blood glucose to rise?</vt:lpstr>
      <vt:lpstr> MODY subtypes  </vt:lpstr>
      <vt:lpstr>MODY subtypes, cont.  </vt:lpstr>
      <vt:lpstr>Monogenic Diabetes</vt:lpstr>
      <vt:lpstr>Can you identify the genes responsible for MODY?</vt:lpstr>
      <vt:lpstr>      Autosomal Dominant Inheritance</vt:lpstr>
      <vt:lpstr>Key Characteristics of MODY:</vt:lpstr>
      <vt:lpstr>Algorithm for investigation of hyperglycaemia. DM- Diabetes Mellitus, LADA- Latent Autoimmune Diabetes in Adults, CFRD- Cystic Fibrosis Related Diabetes Mellitus, AD- Autosomal Dominant Inheritance.</vt:lpstr>
      <vt:lpstr>Why is Monogenic Diabetes difficult to recognize?</vt:lpstr>
      <vt:lpstr>Treatment </vt:lpstr>
      <vt:lpstr>Treatment of MODY, continued</vt:lpstr>
      <vt:lpstr>Sulfonylureas work well in treating MODY</vt:lpstr>
      <vt:lpstr>Treatment of MODY, continued</vt:lpstr>
      <vt:lpstr>Slide 48</vt:lpstr>
      <vt:lpstr>Genetic Testing &amp; Counseling</vt:lpstr>
      <vt:lpstr>Nursing outcomes</vt:lpstr>
      <vt:lpstr>Slide 51</vt:lpstr>
      <vt:lpstr>MODY: SUMMARY</vt:lpstr>
      <vt:lpstr>Slide 53</vt:lpstr>
      <vt:lpstr>References, Monogenic Diabetes</vt:lpstr>
      <vt:lpstr>THANK YOU to those who helped!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Maturity onset Diabetes of the Young</dc:title>
  <dc:creator>Linda McCarthy</dc:creator>
  <cp:lastModifiedBy>Linda McCarthy</cp:lastModifiedBy>
  <cp:revision>411</cp:revision>
  <dcterms:created xsi:type="dcterms:W3CDTF">2010-03-11T19:29:59Z</dcterms:created>
  <dcterms:modified xsi:type="dcterms:W3CDTF">2010-05-05T04:38:48Z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TC300051251033</vt:lpwstr>
  </property>
</Properties>
</file>